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 /><Relationship Id="rId2" Type="http://schemas.openxmlformats.org/package/2006/relationships/metadata/core-properties" Target="docProps/core.xml" /><Relationship Id="rId1" Type="http://schemas.openxmlformats.org/officeDocument/2006/relationships/officeDocument" Target="ppt/presentation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0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728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viewProps" Target="viewProps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presProps" Target="presProps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slide" Target="slides/slide23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tableStyles" Target="tableStyles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11/17/2023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C00000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600" b="0" i="0">
                <a:solidFill>
                  <a:srgbClr val="0D0D0D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11/17/2023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C00000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11/17/2023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C00000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11/17/2023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11/17/2023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theme" Target="../theme/theme1.xml" /><Relationship Id="rId5" Type="http://schemas.openxmlformats.org/officeDocument/2006/relationships/slideLayout" Target="../slideLayouts/slideLayout5.xml" /><Relationship Id="rId4" Type="http://schemas.openxmlformats.org/officeDocument/2006/relationships/slideLayout" Target="../slideLayouts/slideLayout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96365" y="2765298"/>
            <a:ext cx="7351268" cy="124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rgbClr val="C00000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68630" y="2348864"/>
            <a:ext cx="8681085" cy="16910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00" b="0" i="0">
                <a:solidFill>
                  <a:srgbClr val="0D0D0D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11/17/2023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2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5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5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edu.gov.ru/document/f4f7837770384bfa1faa1827ec8d72d4/?ysclid=le6tcj9677368387754" TargetMode="External" /><Relationship Id="rId1" Type="http://schemas.openxmlformats.org/officeDocument/2006/relationships/slideLayout" Target="../slideLayouts/slideLayout5.xml" 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5.png" /><Relationship Id="rId4" Type="http://schemas.openxmlformats.org/officeDocument/2006/relationships/image" Target="../media/image4.jpg" 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 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 /><Relationship Id="rId1" Type="http://schemas.openxmlformats.org/officeDocument/2006/relationships/slideLayout" Target="../slideLayouts/slideLayout2.xml" 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5.xml" 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 /><Relationship Id="rId1" Type="http://schemas.openxmlformats.org/officeDocument/2006/relationships/slideLayout" Target="../slideLayouts/slideLayout2.xml" 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ro.yar.ru/" TargetMode="External" /><Relationship Id="rId2" Type="http://schemas.openxmlformats.org/officeDocument/2006/relationships/image" Target="../media/image7.jpg" /><Relationship Id="rId1" Type="http://schemas.openxmlformats.org/officeDocument/2006/relationships/slideLayout" Target="../slideLayouts/slideLayout2.xml" /><Relationship Id="rId4" Type="http://schemas.openxmlformats.org/officeDocument/2006/relationships/hyperlink" Target="mailto:kd0.k@yandex.ru" TargetMode="Externa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5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5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06804" y="61976"/>
            <a:ext cx="6946900" cy="8185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10640" marR="5080" indent="-1298575">
              <a:lnSpc>
                <a:spcPct val="100000"/>
              </a:lnSpc>
              <a:spcBef>
                <a:spcPts val="100"/>
              </a:spcBef>
            </a:pPr>
            <a:r>
              <a:rPr sz="2600" dirty="0">
                <a:solidFill>
                  <a:srgbClr val="000000"/>
                </a:solidFill>
              </a:rPr>
              <a:t>Нормативная</a:t>
            </a:r>
            <a:r>
              <a:rPr sz="2600" spc="-40" dirty="0">
                <a:solidFill>
                  <a:srgbClr val="000000"/>
                </a:solidFill>
              </a:rPr>
              <a:t> </a:t>
            </a:r>
            <a:r>
              <a:rPr sz="2600" dirty="0">
                <a:solidFill>
                  <a:srgbClr val="000000"/>
                </a:solidFill>
              </a:rPr>
              <a:t>база</a:t>
            </a:r>
            <a:r>
              <a:rPr sz="2600" spc="-10" dirty="0">
                <a:solidFill>
                  <a:srgbClr val="000000"/>
                </a:solidFill>
              </a:rPr>
              <a:t> </a:t>
            </a:r>
            <a:r>
              <a:rPr sz="2600" dirty="0">
                <a:solidFill>
                  <a:srgbClr val="000000"/>
                </a:solidFill>
              </a:rPr>
              <a:t>перехода</a:t>
            </a:r>
            <a:r>
              <a:rPr sz="2600" spc="-10" dirty="0">
                <a:solidFill>
                  <a:srgbClr val="000000"/>
                </a:solidFill>
              </a:rPr>
              <a:t> </a:t>
            </a:r>
            <a:r>
              <a:rPr sz="2600" dirty="0">
                <a:solidFill>
                  <a:srgbClr val="000000"/>
                </a:solidFill>
              </a:rPr>
              <a:t>на</a:t>
            </a:r>
            <a:r>
              <a:rPr sz="2600" spc="-15" dirty="0">
                <a:solidFill>
                  <a:srgbClr val="000000"/>
                </a:solidFill>
              </a:rPr>
              <a:t> </a:t>
            </a:r>
            <a:r>
              <a:rPr sz="2600" dirty="0">
                <a:solidFill>
                  <a:srgbClr val="000000"/>
                </a:solidFill>
              </a:rPr>
              <a:t>ФОП</a:t>
            </a:r>
            <a:r>
              <a:rPr sz="2600" spc="-35" dirty="0">
                <a:solidFill>
                  <a:srgbClr val="000000"/>
                </a:solidFill>
              </a:rPr>
              <a:t> </a:t>
            </a:r>
            <a:r>
              <a:rPr sz="2600" spc="-5" dirty="0">
                <a:solidFill>
                  <a:srgbClr val="000000"/>
                </a:solidFill>
              </a:rPr>
              <a:t>ДО </a:t>
            </a:r>
            <a:r>
              <a:rPr sz="2600" spc="-745" dirty="0">
                <a:solidFill>
                  <a:srgbClr val="000000"/>
                </a:solidFill>
              </a:rPr>
              <a:t> </a:t>
            </a:r>
            <a:r>
              <a:rPr sz="2600" dirty="0">
                <a:solidFill>
                  <a:srgbClr val="000000"/>
                </a:solidFill>
              </a:rPr>
              <a:t>на</a:t>
            </a:r>
            <a:r>
              <a:rPr sz="2600" spc="-10" dirty="0">
                <a:solidFill>
                  <a:srgbClr val="000000"/>
                </a:solidFill>
              </a:rPr>
              <a:t> </a:t>
            </a:r>
            <a:r>
              <a:rPr sz="2600" dirty="0">
                <a:solidFill>
                  <a:srgbClr val="000000"/>
                </a:solidFill>
              </a:rPr>
              <a:t>федеральном</a:t>
            </a:r>
            <a:r>
              <a:rPr sz="2600" spc="-30" dirty="0">
                <a:solidFill>
                  <a:srgbClr val="000000"/>
                </a:solidFill>
              </a:rPr>
              <a:t> </a:t>
            </a:r>
            <a:r>
              <a:rPr sz="2600" dirty="0">
                <a:solidFill>
                  <a:srgbClr val="000000"/>
                </a:solidFill>
              </a:rPr>
              <a:t>уровне:</a:t>
            </a:r>
            <a:endParaRPr sz="2600"/>
          </a:p>
        </p:txBody>
      </p:sp>
      <p:sp>
        <p:nvSpPr>
          <p:cNvPr id="3" name="object 3"/>
          <p:cNvSpPr txBox="1"/>
          <p:nvPr/>
        </p:nvSpPr>
        <p:spPr>
          <a:xfrm>
            <a:off x="185724" y="2485135"/>
            <a:ext cx="8775065" cy="4064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500" b="1" dirty="0">
                <a:latin typeface="Tahoma"/>
                <a:cs typeface="Tahoma"/>
              </a:rPr>
              <a:t>-</a:t>
            </a:r>
            <a:r>
              <a:rPr sz="1500" b="1" spc="5" dirty="0">
                <a:latin typeface="Tahoma"/>
                <a:cs typeface="Tahoma"/>
              </a:rPr>
              <a:t> </a:t>
            </a:r>
            <a:r>
              <a:rPr sz="1500" b="1" spc="-5" dirty="0">
                <a:latin typeface="Tahoma"/>
                <a:cs typeface="Tahoma"/>
              </a:rPr>
              <a:t>«</a:t>
            </a:r>
            <a:r>
              <a:rPr sz="1500" spc="-5" dirty="0">
                <a:latin typeface="Tahoma"/>
                <a:cs typeface="Tahoma"/>
              </a:rPr>
              <a:t>Образовательные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программы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дошкольного</a:t>
            </a:r>
            <a:r>
              <a:rPr sz="1500" dirty="0">
                <a:latin typeface="Tahoma"/>
                <a:cs typeface="Tahoma"/>
              </a:rPr>
              <a:t> образования</a:t>
            </a:r>
            <a:r>
              <a:rPr sz="1500" spc="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разрабатываются</a:t>
            </a:r>
            <a:r>
              <a:rPr sz="1500" dirty="0">
                <a:latin typeface="Tahoma"/>
                <a:cs typeface="Tahoma"/>
              </a:rPr>
              <a:t> и</a:t>
            </a:r>
            <a:r>
              <a:rPr sz="1500" spc="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утверждаются </a:t>
            </a:r>
            <a:r>
              <a:rPr sz="1500" spc="-45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организацией, осуществляющей образовательную деятельность, </a:t>
            </a:r>
            <a:r>
              <a:rPr sz="1500" dirty="0">
                <a:latin typeface="Tahoma"/>
                <a:cs typeface="Tahoma"/>
              </a:rPr>
              <a:t>в </a:t>
            </a:r>
            <a:r>
              <a:rPr sz="1500" spc="-5" dirty="0">
                <a:latin typeface="Tahoma"/>
                <a:cs typeface="Tahoma"/>
              </a:rPr>
              <a:t>соответствии </a:t>
            </a:r>
            <a:r>
              <a:rPr sz="1500" dirty="0">
                <a:latin typeface="Tahoma"/>
                <a:cs typeface="Tahoma"/>
              </a:rPr>
              <a:t>с </a:t>
            </a:r>
            <a:r>
              <a:rPr sz="1500" spc="-5" dirty="0">
                <a:latin typeface="Tahoma"/>
                <a:cs typeface="Tahoma"/>
              </a:rPr>
              <a:t>федеральным 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государственным образовательным стандартом дошкольного образования </a:t>
            </a:r>
            <a:r>
              <a:rPr sz="1500" dirty="0">
                <a:latin typeface="Tahoma"/>
                <a:cs typeface="Tahoma"/>
              </a:rPr>
              <a:t>и </a:t>
            </a:r>
            <a:r>
              <a:rPr sz="1500" b="1" spc="-5" dirty="0">
                <a:solidFill>
                  <a:srgbClr val="FF0000"/>
                </a:solidFill>
                <a:latin typeface="Tahoma"/>
                <a:cs typeface="Tahoma"/>
              </a:rPr>
              <a:t>соответствующей </a:t>
            </a:r>
            <a:r>
              <a:rPr sz="1500" b="1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b="1" spc="-5" dirty="0">
                <a:solidFill>
                  <a:srgbClr val="FF0000"/>
                </a:solidFill>
                <a:latin typeface="Tahoma"/>
                <a:cs typeface="Tahoma"/>
              </a:rPr>
              <a:t>федеральной </a:t>
            </a:r>
            <a:r>
              <a:rPr sz="1500" b="1" spc="-10" dirty="0">
                <a:solidFill>
                  <a:srgbClr val="FF0000"/>
                </a:solidFill>
                <a:latin typeface="Tahoma"/>
                <a:cs typeface="Tahoma"/>
              </a:rPr>
              <a:t>образовательной </a:t>
            </a:r>
            <a:r>
              <a:rPr sz="1500" b="1" spc="-5" dirty="0">
                <a:solidFill>
                  <a:srgbClr val="FF0000"/>
                </a:solidFill>
                <a:latin typeface="Tahoma"/>
                <a:cs typeface="Tahoma"/>
              </a:rPr>
              <a:t>программой дошкольного образования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. </a:t>
            </a:r>
            <a:r>
              <a:rPr sz="1500" b="1" spc="-5" dirty="0">
                <a:solidFill>
                  <a:srgbClr val="FF0000"/>
                </a:solidFill>
                <a:latin typeface="Tahoma"/>
                <a:cs typeface="Tahoma"/>
              </a:rPr>
              <a:t>Содержание </a:t>
            </a:r>
            <a:r>
              <a:rPr sz="1500" b="1" dirty="0">
                <a:solidFill>
                  <a:srgbClr val="FF0000"/>
                </a:solidFill>
                <a:latin typeface="Tahoma"/>
                <a:cs typeface="Tahoma"/>
              </a:rPr>
              <a:t>и </a:t>
            </a:r>
            <a:r>
              <a:rPr sz="1500" b="1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b="1" spc="-5" dirty="0">
                <a:solidFill>
                  <a:srgbClr val="FF0000"/>
                </a:solidFill>
                <a:latin typeface="Tahoma"/>
                <a:cs typeface="Tahoma"/>
              </a:rPr>
              <a:t>планируемые</a:t>
            </a:r>
            <a:r>
              <a:rPr sz="1500" b="1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b="1" spc="-5" dirty="0">
                <a:solidFill>
                  <a:srgbClr val="FF0000"/>
                </a:solidFill>
                <a:latin typeface="Tahoma"/>
                <a:cs typeface="Tahoma"/>
              </a:rPr>
              <a:t>результаты</a:t>
            </a:r>
            <a:r>
              <a:rPr sz="1500" b="1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b="1" spc="-5" dirty="0">
                <a:solidFill>
                  <a:srgbClr val="FF0000"/>
                </a:solidFill>
                <a:latin typeface="Tahoma"/>
                <a:cs typeface="Tahoma"/>
              </a:rPr>
              <a:t>разработанных</a:t>
            </a:r>
            <a:r>
              <a:rPr sz="1500" b="1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b="1" spc="-5" dirty="0">
                <a:solidFill>
                  <a:srgbClr val="FF0000"/>
                </a:solidFill>
                <a:latin typeface="Tahoma"/>
                <a:cs typeface="Tahoma"/>
              </a:rPr>
              <a:t>образовательными</a:t>
            </a:r>
            <a:r>
              <a:rPr sz="1500" b="1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b="1" spc="-5" dirty="0">
                <a:solidFill>
                  <a:srgbClr val="FF0000"/>
                </a:solidFill>
                <a:latin typeface="Tahoma"/>
                <a:cs typeface="Tahoma"/>
              </a:rPr>
              <a:t>организациями </a:t>
            </a:r>
            <a:r>
              <a:rPr sz="1500" b="1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b="1" spc="-5" dirty="0">
                <a:solidFill>
                  <a:srgbClr val="FF0000"/>
                </a:solidFill>
                <a:latin typeface="Tahoma"/>
                <a:cs typeface="Tahoma"/>
              </a:rPr>
              <a:t>образовательных программ должны </a:t>
            </a:r>
            <a:r>
              <a:rPr sz="1500" b="1" spc="-10" dirty="0">
                <a:solidFill>
                  <a:srgbClr val="FF0000"/>
                </a:solidFill>
                <a:latin typeface="Tahoma"/>
                <a:cs typeface="Tahoma"/>
              </a:rPr>
              <a:t>быть </a:t>
            </a:r>
            <a:r>
              <a:rPr sz="1500" b="1" spc="-5" dirty="0">
                <a:solidFill>
                  <a:srgbClr val="FF0000"/>
                </a:solidFill>
                <a:latin typeface="Tahoma"/>
                <a:cs typeface="Tahoma"/>
              </a:rPr>
              <a:t>не ниже соответствующих содержания </a:t>
            </a:r>
            <a:r>
              <a:rPr sz="1500" b="1" dirty="0">
                <a:solidFill>
                  <a:srgbClr val="FF0000"/>
                </a:solidFill>
                <a:latin typeface="Tahoma"/>
                <a:cs typeface="Tahoma"/>
              </a:rPr>
              <a:t>и </a:t>
            </a:r>
            <a:r>
              <a:rPr sz="1500" b="1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b="1" spc="-5" dirty="0">
                <a:solidFill>
                  <a:srgbClr val="FF0000"/>
                </a:solidFill>
                <a:latin typeface="Tahoma"/>
                <a:cs typeface="Tahoma"/>
              </a:rPr>
              <a:t>планируемых результатов</a:t>
            </a:r>
            <a:r>
              <a:rPr sz="1500" b="1" spc="-1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b="1" spc="-5" dirty="0">
                <a:solidFill>
                  <a:srgbClr val="FF0000"/>
                </a:solidFill>
                <a:latin typeface="Tahoma"/>
                <a:cs typeface="Tahoma"/>
              </a:rPr>
              <a:t>федеральной</a:t>
            </a:r>
            <a:r>
              <a:rPr sz="1500" b="1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b="1" spc="-5" dirty="0">
                <a:solidFill>
                  <a:srgbClr val="FF0000"/>
                </a:solidFill>
                <a:latin typeface="Tahoma"/>
                <a:cs typeface="Tahoma"/>
              </a:rPr>
              <a:t>программы</a:t>
            </a:r>
            <a:r>
              <a:rPr sz="1500" b="1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b="1" spc="-5" dirty="0">
                <a:solidFill>
                  <a:srgbClr val="FF0000"/>
                </a:solidFill>
                <a:latin typeface="Tahoma"/>
                <a:cs typeface="Tahoma"/>
              </a:rPr>
              <a:t>дошкольного</a:t>
            </a:r>
            <a:r>
              <a:rPr sz="1500" b="1" spc="1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b="1" spc="-5" dirty="0">
                <a:solidFill>
                  <a:srgbClr val="FF0000"/>
                </a:solidFill>
                <a:latin typeface="Tahoma"/>
                <a:cs typeface="Tahoma"/>
              </a:rPr>
              <a:t>образования»</a:t>
            </a:r>
            <a:endParaRPr sz="1500">
              <a:latin typeface="Tahoma"/>
              <a:cs typeface="Tahoma"/>
            </a:endParaRPr>
          </a:p>
          <a:p>
            <a:pPr marL="12700" marR="5715" algn="just">
              <a:lnSpc>
                <a:spcPct val="100000"/>
              </a:lnSpc>
              <a:spcBef>
                <a:spcPts val="600"/>
              </a:spcBef>
              <a:buChar char="-"/>
              <a:tabLst>
                <a:tab pos="320675" algn="l"/>
              </a:tabLst>
            </a:pPr>
            <a:r>
              <a:rPr sz="1500" spc="-5" dirty="0">
                <a:latin typeface="Tahoma"/>
                <a:cs typeface="Tahoma"/>
              </a:rPr>
              <a:t>«Федеральная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основная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общеобразовательная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программа</a:t>
            </a:r>
            <a:r>
              <a:rPr sz="1500" dirty="0">
                <a:latin typeface="Tahoma"/>
                <a:cs typeface="Tahoma"/>
              </a:rPr>
              <a:t> -</a:t>
            </a:r>
            <a:r>
              <a:rPr sz="1500" spc="5" dirty="0">
                <a:latin typeface="Tahoma"/>
                <a:cs typeface="Tahoma"/>
              </a:rPr>
              <a:t> </a:t>
            </a:r>
            <a:r>
              <a:rPr sz="1500" b="1" spc="-5" dirty="0">
                <a:solidFill>
                  <a:srgbClr val="FF0000"/>
                </a:solidFill>
                <a:latin typeface="Tahoma"/>
                <a:cs typeface="Tahoma"/>
              </a:rPr>
              <a:t>учебно-методическая </a:t>
            </a:r>
            <a:r>
              <a:rPr sz="1500" b="1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b="1" spc="-5" dirty="0">
                <a:solidFill>
                  <a:srgbClr val="FF0000"/>
                </a:solidFill>
                <a:latin typeface="Tahoma"/>
                <a:cs typeface="Tahoma"/>
              </a:rPr>
              <a:t>документация</a:t>
            </a:r>
            <a:r>
              <a:rPr sz="1500" b="1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(федеральный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учебный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план,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федеральный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календарный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учебный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график, 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федеральные</a:t>
            </a:r>
            <a:r>
              <a:rPr sz="1500" dirty="0">
                <a:latin typeface="Tahoma"/>
                <a:cs typeface="Tahoma"/>
              </a:rPr>
              <a:t> рабочие</a:t>
            </a:r>
            <a:r>
              <a:rPr sz="1500" spc="5" dirty="0">
                <a:latin typeface="Tahoma"/>
                <a:cs typeface="Tahoma"/>
              </a:rPr>
              <a:t> </a:t>
            </a:r>
            <a:r>
              <a:rPr sz="1500" dirty="0">
                <a:latin typeface="Tahoma"/>
                <a:cs typeface="Tahoma"/>
              </a:rPr>
              <a:t>программы</a:t>
            </a:r>
            <a:r>
              <a:rPr sz="1500" spc="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учебных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предметов,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курсов,</a:t>
            </a:r>
            <a:r>
              <a:rPr sz="1500" dirty="0">
                <a:latin typeface="Tahoma"/>
                <a:cs typeface="Tahoma"/>
              </a:rPr>
              <a:t> дисциплин</a:t>
            </a:r>
            <a:r>
              <a:rPr sz="1500" spc="5" dirty="0">
                <a:latin typeface="Tahoma"/>
                <a:cs typeface="Tahoma"/>
              </a:rPr>
              <a:t> </a:t>
            </a:r>
            <a:r>
              <a:rPr sz="1500" dirty="0">
                <a:latin typeface="Tahoma"/>
                <a:cs typeface="Tahoma"/>
              </a:rPr>
              <a:t>(модулей),</a:t>
            </a:r>
            <a:r>
              <a:rPr sz="1500" spc="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иных 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компонентов,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федеральная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рабочая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программа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воспитания,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федеральный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календарный</a:t>
            </a:r>
            <a:r>
              <a:rPr sz="1500" dirty="0">
                <a:latin typeface="Tahoma"/>
                <a:cs typeface="Tahoma"/>
              </a:rPr>
              <a:t> план </a:t>
            </a:r>
            <a:r>
              <a:rPr sz="1500" spc="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воспитательной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работы),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b="1" spc="-5" dirty="0">
                <a:solidFill>
                  <a:srgbClr val="FF0000"/>
                </a:solidFill>
                <a:latin typeface="Tahoma"/>
                <a:cs typeface="Tahoma"/>
              </a:rPr>
              <a:t>определяющая</a:t>
            </a:r>
            <a:r>
              <a:rPr sz="1500" b="1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b="1" spc="-5" dirty="0">
                <a:solidFill>
                  <a:srgbClr val="FF0000"/>
                </a:solidFill>
                <a:latin typeface="Tahoma"/>
                <a:cs typeface="Tahoma"/>
              </a:rPr>
              <a:t>единые</a:t>
            </a:r>
            <a:r>
              <a:rPr sz="1500" b="1" dirty="0">
                <a:solidFill>
                  <a:srgbClr val="FF0000"/>
                </a:solidFill>
                <a:latin typeface="Tahoma"/>
                <a:cs typeface="Tahoma"/>
              </a:rPr>
              <a:t> для</a:t>
            </a:r>
            <a:r>
              <a:rPr sz="1500" b="1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b="1" spc="-10" dirty="0">
                <a:solidFill>
                  <a:srgbClr val="FF0000"/>
                </a:solidFill>
                <a:latin typeface="Tahoma"/>
                <a:cs typeface="Tahoma"/>
              </a:rPr>
              <a:t>Российской</a:t>
            </a:r>
            <a:r>
              <a:rPr sz="1500" b="1" spc="-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b="1" dirty="0">
                <a:solidFill>
                  <a:srgbClr val="FF0000"/>
                </a:solidFill>
                <a:latin typeface="Tahoma"/>
                <a:cs typeface="Tahoma"/>
              </a:rPr>
              <a:t>Федерации</a:t>
            </a:r>
            <a:r>
              <a:rPr sz="1500" b="1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b="1" spc="-5" dirty="0">
                <a:solidFill>
                  <a:srgbClr val="FF0000"/>
                </a:solidFill>
                <a:latin typeface="Tahoma"/>
                <a:cs typeface="Tahoma"/>
              </a:rPr>
              <a:t>базовые </a:t>
            </a:r>
            <a:r>
              <a:rPr sz="1500" b="1" spc="-42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b="1" spc="-5" dirty="0">
                <a:solidFill>
                  <a:srgbClr val="FF0000"/>
                </a:solidFill>
                <a:latin typeface="Tahoma"/>
                <a:cs typeface="Tahoma"/>
              </a:rPr>
              <a:t>объем</a:t>
            </a:r>
            <a:r>
              <a:rPr sz="1500" b="1" dirty="0">
                <a:solidFill>
                  <a:srgbClr val="FF0000"/>
                </a:solidFill>
                <a:latin typeface="Tahoma"/>
                <a:cs typeface="Tahoma"/>
              </a:rPr>
              <a:t> и</a:t>
            </a:r>
            <a:r>
              <a:rPr sz="1500" b="1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b="1" spc="-5" dirty="0">
                <a:solidFill>
                  <a:srgbClr val="FF0000"/>
                </a:solidFill>
                <a:latin typeface="Tahoma"/>
                <a:cs typeface="Tahoma"/>
              </a:rPr>
              <a:t>содержание</a:t>
            </a:r>
            <a:r>
              <a:rPr sz="1500" b="1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b="1" spc="-5" dirty="0">
                <a:solidFill>
                  <a:srgbClr val="FF0000"/>
                </a:solidFill>
                <a:latin typeface="Tahoma"/>
                <a:cs typeface="Tahoma"/>
              </a:rPr>
              <a:t>образования</a:t>
            </a:r>
            <a:r>
              <a:rPr sz="1500" b="1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b="1" spc="-5" dirty="0">
                <a:solidFill>
                  <a:srgbClr val="FF0000"/>
                </a:solidFill>
                <a:latin typeface="Tahoma"/>
                <a:cs typeface="Tahoma"/>
              </a:rPr>
              <a:t>определенного</a:t>
            </a:r>
            <a:r>
              <a:rPr sz="1500" b="1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b="1" spc="-5" dirty="0">
                <a:solidFill>
                  <a:srgbClr val="FF0000"/>
                </a:solidFill>
                <a:latin typeface="Tahoma"/>
                <a:cs typeface="Tahoma"/>
              </a:rPr>
              <a:t>уровня</a:t>
            </a:r>
            <a:r>
              <a:rPr sz="1500" b="1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dirty="0">
                <a:latin typeface="Tahoma"/>
                <a:cs typeface="Tahoma"/>
              </a:rPr>
              <a:t>и</a:t>
            </a:r>
            <a:r>
              <a:rPr sz="1500" spc="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(или)</a:t>
            </a:r>
            <a:r>
              <a:rPr sz="1500" dirty="0">
                <a:latin typeface="Tahoma"/>
                <a:cs typeface="Tahoma"/>
              </a:rPr>
              <a:t> определенной </a:t>
            </a:r>
            <a:r>
              <a:rPr sz="1500" spc="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направленности,</a:t>
            </a:r>
            <a:r>
              <a:rPr sz="1500" spc="-10" dirty="0">
                <a:latin typeface="Tahoma"/>
                <a:cs typeface="Tahoma"/>
              </a:rPr>
              <a:t> </a:t>
            </a:r>
            <a:r>
              <a:rPr sz="1500" b="1" spc="-5" dirty="0">
                <a:solidFill>
                  <a:srgbClr val="FF0000"/>
                </a:solidFill>
                <a:latin typeface="Tahoma"/>
                <a:cs typeface="Tahoma"/>
              </a:rPr>
              <a:t>планируемые </a:t>
            </a:r>
            <a:r>
              <a:rPr sz="1500" b="1" dirty="0">
                <a:solidFill>
                  <a:srgbClr val="FF0000"/>
                </a:solidFill>
                <a:latin typeface="Tahoma"/>
                <a:cs typeface="Tahoma"/>
              </a:rPr>
              <a:t>результаты</a:t>
            </a:r>
            <a:r>
              <a:rPr sz="1500" b="1" spc="-3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b="1" spc="-10" dirty="0">
                <a:solidFill>
                  <a:srgbClr val="FF0000"/>
                </a:solidFill>
                <a:latin typeface="Tahoma"/>
                <a:cs typeface="Tahoma"/>
              </a:rPr>
              <a:t>освоения</a:t>
            </a:r>
            <a:r>
              <a:rPr sz="1500" b="1" spc="-5" dirty="0">
                <a:solidFill>
                  <a:srgbClr val="FF0000"/>
                </a:solidFill>
                <a:latin typeface="Tahoma"/>
                <a:cs typeface="Tahoma"/>
              </a:rPr>
              <a:t> образовательной</a:t>
            </a:r>
            <a:r>
              <a:rPr sz="1500" b="1" spc="-1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b="1" spc="-5" dirty="0">
                <a:solidFill>
                  <a:srgbClr val="FF0000"/>
                </a:solidFill>
                <a:latin typeface="Tahoma"/>
                <a:cs typeface="Tahoma"/>
              </a:rPr>
              <a:t>программы»</a:t>
            </a:r>
            <a:endParaRPr sz="1500">
              <a:latin typeface="Tahoma"/>
              <a:cs typeface="Tahoma"/>
            </a:endParaRPr>
          </a:p>
          <a:p>
            <a:pPr marL="12700" marR="5715" algn="just">
              <a:lnSpc>
                <a:spcPct val="100000"/>
              </a:lnSpc>
              <a:spcBef>
                <a:spcPts val="605"/>
              </a:spcBef>
              <a:buChar char="-"/>
              <a:tabLst>
                <a:tab pos="261620" algn="l"/>
              </a:tabLst>
            </a:pPr>
            <a:r>
              <a:rPr sz="1500" spc="-5" dirty="0">
                <a:latin typeface="Tahoma"/>
                <a:cs typeface="Tahoma"/>
              </a:rPr>
              <a:t>«Основные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общеобразовательные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программы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подлежат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приведению</a:t>
            </a:r>
            <a:r>
              <a:rPr sz="1500" dirty="0">
                <a:latin typeface="Tahoma"/>
                <a:cs typeface="Tahoma"/>
              </a:rPr>
              <a:t> в</a:t>
            </a:r>
            <a:r>
              <a:rPr sz="1500" spc="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соответствие</a:t>
            </a:r>
            <a:r>
              <a:rPr sz="1500" dirty="0">
                <a:latin typeface="Tahoma"/>
                <a:cs typeface="Tahoma"/>
              </a:rPr>
              <a:t> с </a:t>
            </a:r>
            <a:r>
              <a:rPr sz="1500" spc="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федеральными </a:t>
            </a:r>
            <a:r>
              <a:rPr sz="1500" dirty="0">
                <a:latin typeface="Tahoma"/>
                <a:cs typeface="Tahoma"/>
              </a:rPr>
              <a:t>основными </a:t>
            </a:r>
            <a:r>
              <a:rPr sz="1500" spc="-5" dirty="0">
                <a:latin typeface="Tahoma"/>
                <a:cs typeface="Tahoma"/>
              </a:rPr>
              <a:t>общеобразовательными программами </a:t>
            </a:r>
            <a:r>
              <a:rPr sz="1500" b="1" dirty="0">
                <a:solidFill>
                  <a:srgbClr val="FF0000"/>
                </a:solidFill>
                <a:latin typeface="Tahoma"/>
                <a:cs typeface="Tahoma"/>
              </a:rPr>
              <a:t>не </a:t>
            </a:r>
            <a:r>
              <a:rPr sz="1500" b="1" spc="-5" dirty="0">
                <a:solidFill>
                  <a:srgbClr val="FF0000"/>
                </a:solidFill>
                <a:latin typeface="Tahoma"/>
                <a:cs typeface="Tahoma"/>
              </a:rPr>
              <a:t>позднее </a:t>
            </a:r>
            <a:r>
              <a:rPr sz="1500" b="1" dirty="0">
                <a:solidFill>
                  <a:srgbClr val="FF0000"/>
                </a:solidFill>
                <a:latin typeface="Tahoma"/>
                <a:cs typeface="Tahoma"/>
              </a:rPr>
              <a:t>1 </a:t>
            </a:r>
            <a:r>
              <a:rPr sz="1500" b="1" spc="-10" dirty="0">
                <a:solidFill>
                  <a:srgbClr val="FF0000"/>
                </a:solidFill>
                <a:latin typeface="Tahoma"/>
                <a:cs typeface="Tahoma"/>
              </a:rPr>
              <a:t>сентября 2023 </a:t>
            </a:r>
            <a:r>
              <a:rPr sz="1500" b="1" spc="-5" dirty="0">
                <a:solidFill>
                  <a:srgbClr val="FF0000"/>
                </a:solidFill>
                <a:latin typeface="Tahoma"/>
                <a:cs typeface="Tahoma"/>
              </a:rPr>
              <a:t> года»</a:t>
            </a:r>
            <a:endParaRPr sz="1500">
              <a:latin typeface="Tahoma"/>
              <a:cs typeface="Tahom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8204" y="923544"/>
            <a:ext cx="8927592" cy="1281684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03631" y="918972"/>
            <a:ext cx="8936990" cy="1290955"/>
          </a:xfrm>
          <a:prstGeom prst="rect">
            <a:avLst/>
          </a:prstGeom>
          <a:ln w="9144">
            <a:solidFill>
              <a:srgbClr val="000000"/>
            </a:solidFill>
          </a:ln>
        </p:spPr>
        <p:txBody>
          <a:bodyPr vert="horz" wrap="square" lIns="0" tIns="13716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080"/>
              </a:spcBef>
            </a:pPr>
            <a:r>
              <a:rPr sz="1800" spc="-5" dirty="0">
                <a:latin typeface="Tahoma"/>
                <a:cs typeface="Tahoma"/>
              </a:rPr>
              <a:t>Федеральный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закон</a:t>
            </a:r>
            <a:r>
              <a:rPr sz="1800" spc="-15" dirty="0">
                <a:latin typeface="Tahoma"/>
                <a:cs typeface="Tahoma"/>
              </a:rPr>
              <a:t> </a:t>
            </a:r>
            <a:r>
              <a:rPr sz="1800" spc="-5" dirty="0">
                <a:latin typeface="Tahoma"/>
                <a:cs typeface="Tahoma"/>
              </a:rPr>
              <a:t>№371-ФЗ</a:t>
            </a:r>
            <a:r>
              <a:rPr sz="1800" spc="20" dirty="0">
                <a:latin typeface="Tahoma"/>
                <a:cs typeface="Tahoma"/>
              </a:rPr>
              <a:t> </a:t>
            </a:r>
            <a:r>
              <a:rPr sz="1800" spc="-5" dirty="0">
                <a:latin typeface="Tahoma"/>
                <a:cs typeface="Tahoma"/>
              </a:rPr>
              <a:t>от </a:t>
            </a:r>
            <a:r>
              <a:rPr sz="1800" dirty="0">
                <a:latin typeface="Tahoma"/>
                <a:cs typeface="Tahoma"/>
              </a:rPr>
              <a:t>24</a:t>
            </a:r>
            <a:r>
              <a:rPr sz="1800" spc="-5" dirty="0">
                <a:latin typeface="Tahoma"/>
                <a:cs typeface="Tahoma"/>
              </a:rPr>
              <a:t> сентября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2022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spc="-5" dirty="0">
                <a:latin typeface="Tahoma"/>
                <a:cs typeface="Tahoma"/>
              </a:rPr>
              <a:t>г.</a:t>
            </a:r>
            <a:endParaRPr sz="1800">
              <a:latin typeface="Tahoma"/>
              <a:cs typeface="Tahoma"/>
            </a:endParaRPr>
          </a:p>
          <a:p>
            <a:pPr marL="227329" marR="221615" algn="ctr">
              <a:lnSpc>
                <a:spcPct val="100000"/>
              </a:lnSpc>
            </a:pPr>
            <a:r>
              <a:rPr sz="1800" dirty="0">
                <a:solidFill>
                  <a:srgbClr val="C00000"/>
                </a:solidFill>
                <a:latin typeface="Tahoma"/>
                <a:cs typeface="Tahoma"/>
              </a:rPr>
              <a:t>«О</a:t>
            </a:r>
            <a:r>
              <a:rPr sz="1800" spc="10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1800" spc="-5" dirty="0">
                <a:solidFill>
                  <a:srgbClr val="C00000"/>
                </a:solidFill>
                <a:latin typeface="Tahoma"/>
                <a:cs typeface="Tahoma"/>
              </a:rPr>
              <a:t>внесении изменений</a:t>
            </a:r>
            <a:r>
              <a:rPr sz="1800" dirty="0">
                <a:solidFill>
                  <a:srgbClr val="C00000"/>
                </a:solidFill>
                <a:latin typeface="Tahoma"/>
                <a:cs typeface="Tahoma"/>
              </a:rPr>
              <a:t> в</a:t>
            </a:r>
            <a:r>
              <a:rPr sz="1800" spc="-5" dirty="0">
                <a:solidFill>
                  <a:srgbClr val="C00000"/>
                </a:solidFill>
                <a:latin typeface="Tahoma"/>
                <a:cs typeface="Tahoma"/>
              </a:rPr>
              <a:t> Федеральный</a:t>
            </a:r>
            <a:r>
              <a:rPr sz="1800" spc="15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1800" spc="-5" dirty="0">
                <a:solidFill>
                  <a:srgbClr val="C00000"/>
                </a:solidFill>
                <a:latin typeface="Tahoma"/>
                <a:cs typeface="Tahoma"/>
              </a:rPr>
              <a:t>закон </a:t>
            </a:r>
            <a:r>
              <a:rPr sz="1800" spc="5" dirty="0">
                <a:solidFill>
                  <a:srgbClr val="C00000"/>
                </a:solidFill>
                <a:latin typeface="Tahoma"/>
                <a:cs typeface="Tahoma"/>
              </a:rPr>
              <a:t>«Об</a:t>
            </a:r>
            <a:r>
              <a:rPr sz="1800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1800" spc="-5" dirty="0">
                <a:solidFill>
                  <a:srgbClr val="C00000"/>
                </a:solidFill>
                <a:latin typeface="Tahoma"/>
                <a:cs typeface="Tahoma"/>
              </a:rPr>
              <a:t>образовании</a:t>
            </a:r>
            <a:r>
              <a:rPr sz="1800" spc="15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C00000"/>
                </a:solidFill>
                <a:latin typeface="Tahoma"/>
                <a:cs typeface="Tahoma"/>
              </a:rPr>
              <a:t>в </a:t>
            </a:r>
            <a:r>
              <a:rPr sz="1800" spc="-5" dirty="0">
                <a:solidFill>
                  <a:srgbClr val="C00000"/>
                </a:solidFill>
                <a:latin typeface="Tahoma"/>
                <a:cs typeface="Tahoma"/>
              </a:rPr>
              <a:t>Российской </a:t>
            </a:r>
            <a:r>
              <a:rPr sz="1800" dirty="0">
                <a:solidFill>
                  <a:srgbClr val="C00000"/>
                </a:solidFill>
                <a:latin typeface="Tahoma"/>
                <a:cs typeface="Tahoma"/>
              </a:rPr>
              <a:t> Федерации»</a:t>
            </a:r>
            <a:r>
              <a:rPr sz="1800" spc="-20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и</a:t>
            </a:r>
            <a:r>
              <a:rPr sz="1800" spc="-5" dirty="0">
                <a:latin typeface="Tahoma"/>
                <a:cs typeface="Tahoma"/>
              </a:rPr>
              <a:t> статью</a:t>
            </a:r>
            <a:r>
              <a:rPr sz="1800" dirty="0">
                <a:latin typeface="Tahoma"/>
                <a:cs typeface="Tahoma"/>
              </a:rPr>
              <a:t> 1</a:t>
            </a:r>
            <a:r>
              <a:rPr sz="1800" spc="15" dirty="0">
                <a:latin typeface="Tahoma"/>
                <a:cs typeface="Tahoma"/>
              </a:rPr>
              <a:t> </a:t>
            </a:r>
            <a:r>
              <a:rPr sz="1800" spc="-5" dirty="0">
                <a:latin typeface="Tahoma"/>
                <a:cs typeface="Tahoma"/>
              </a:rPr>
              <a:t>Федерального</a:t>
            </a:r>
            <a:r>
              <a:rPr sz="1800" spc="20" dirty="0">
                <a:latin typeface="Tahoma"/>
                <a:cs typeface="Tahoma"/>
              </a:rPr>
              <a:t> </a:t>
            </a:r>
            <a:r>
              <a:rPr sz="1800" spc="-5" dirty="0">
                <a:latin typeface="Tahoma"/>
                <a:cs typeface="Tahoma"/>
              </a:rPr>
              <a:t>закона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spc="-5" dirty="0">
                <a:latin typeface="Tahoma"/>
                <a:cs typeface="Tahoma"/>
              </a:rPr>
              <a:t>«Об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spc="-5" dirty="0">
                <a:latin typeface="Tahoma"/>
                <a:cs typeface="Tahoma"/>
              </a:rPr>
              <a:t>обязательных</a:t>
            </a:r>
            <a:r>
              <a:rPr sz="1800" spc="20" dirty="0">
                <a:latin typeface="Tahoma"/>
                <a:cs typeface="Tahoma"/>
              </a:rPr>
              <a:t> </a:t>
            </a:r>
            <a:r>
              <a:rPr sz="1800" spc="-5" dirty="0">
                <a:latin typeface="Tahoma"/>
                <a:cs typeface="Tahoma"/>
              </a:rPr>
              <a:t>требованиях</a:t>
            </a:r>
            <a:r>
              <a:rPr sz="1800" dirty="0">
                <a:latin typeface="Tahoma"/>
                <a:cs typeface="Tahoma"/>
              </a:rPr>
              <a:t> в </a:t>
            </a:r>
            <a:r>
              <a:rPr sz="1800" spc="-545" dirty="0">
                <a:latin typeface="Tahoma"/>
                <a:cs typeface="Tahoma"/>
              </a:rPr>
              <a:t> </a:t>
            </a:r>
            <a:r>
              <a:rPr sz="1800" spc="-5" dirty="0">
                <a:latin typeface="Tahoma"/>
                <a:cs typeface="Tahoma"/>
              </a:rPr>
              <a:t>Российской</a:t>
            </a:r>
            <a:r>
              <a:rPr sz="1800" spc="-4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Федерации»:</a:t>
            </a:r>
            <a:endParaRPr sz="1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1836" y="509016"/>
            <a:ext cx="327660" cy="32766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14274" y="0"/>
            <a:ext cx="8698230" cy="2567940"/>
          </a:xfrm>
          <a:prstGeom prst="rect">
            <a:avLst/>
          </a:prstGeom>
        </p:spPr>
        <p:txBody>
          <a:bodyPr vert="horz" wrap="square" lIns="0" tIns="100330" rIns="0" bIns="0" rtlCol="0">
            <a:spAutoFit/>
          </a:bodyPr>
          <a:lstStyle/>
          <a:p>
            <a:pPr marL="3000375">
              <a:lnSpc>
                <a:spcPct val="100000"/>
              </a:lnSpc>
              <a:spcBef>
                <a:spcPts val="790"/>
              </a:spcBef>
            </a:pPr>
            <a:r>
              <a:rPr sz="1800" b="1" u="heavy" spc="-5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Содержательный</a:t>
            </a:r>
            <a:r>
              <a:rPr sz="1800" b="1" u="heavy" spc="-15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 </a:t>
            </a:r>
            <a:r>
              <a:rPr sz="1800" b="1" u="heavy" spc="-5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раздел:</a:t>
            </a:r>
            <a:endParaRPr sz="1800">
              <a:latin typeface="Tahoma"/>
              <a:cs typeface="Tahoma"/>
            </a:endParaRPr>
          </a:p>
          <a:p>
            <a:pPr marL="416559" marR="30480">
              <a:lnSpc>
                <a:spcPct val="100000"/>
              </a:lnSpc>
              <a:spcBef>
                <a:spcPts val="605"/>
              </a:spcBef>
              <a:buChar char="-"/>
              <a:tabLst>
                <a:tab pos="556260" algn="l"/>
              </a:tabLst>
            </a:pPr>
            <a:r>
              <a:rPr sz="1600" spc="-5" dirty="0">
                <a:latin typeface="Tahoma"/>
                <a:cs typeface="Tahoma"/>
              </a:rPr>
              <a:t>Представлены</a:t>
            </a:r>
            <a:r>
              <a:rPr sz="1600" spc="32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задачи</a:t>
            </a:r>
            <a:r>
              <a:rPr sz="1600" spc="32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и</a:t>
            </a:r>
            <a:r>
              <a:rPr sz="1600" spc="32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содержание</a:t>
            </a:r>
            <a:r>
              <a:rPr sz="1600" spc="33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образовательной</a:t>
            </a:r>
            <a:r>
              <a:rPr sz="1600" spc="32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деятельности</a:t>
            </a:r>
            <a:r>
              <a:rPr sz="1600" spc="32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с</a:t>
            </a:r>
            <a:r>
              <a:rPr sz="1600" spc="31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детьми</a:t>
            </a:r>
            <a:r>
              <a:rPr sz="1600" spc="33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всех </a:t>
            </a:r>
            <a:r>
              <a:rPr sz="1600" spc="-484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возрастных</a:t>
            </a:r>
            <a:r>
              <a:rPr sz="1600" spc="25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групп</a:t>
            </a:r>
            <a:r>
              <a:rPr sz="1600" spc="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по</a:t>
            </a:r>
            <a:r>
              <a:rPr sz="1600" spc="15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всем</a:t>
            </a:r>
            <a:r>
              <a:rPr sz="1600" spc="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образовательным</a:t>
            </a:r>
            <a:r>
              <a:rPr sz="1600" spc="3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областям</a:t>
            </a:r>
            <a:endParaRPr sz="1600">
              <a:latin typeface="Tahoma"/>
              <a:cs typeface="Tahoma"/>
            </a:endParaRPr>
          </a:p>
          <a:p>
            <a:pPr marL="38100">
              <a:lnSpc>
                <a:spcPts val="2800"/>
              </a:lnSpc>
              <a:tabLst>
                <a:tab pos="628650" algn="l"/>
                <a:tab pos="1922145" algn="l"/>
                <a:tab pos="3675379" algn="l"/>
                <a:tab pos="5085080" algn="l"/>
                <a:tab pos="5328920" algn="l"/>
                <a:tab pos="6161405" algn="l"/>
                <a:tab pos="7914640" algn="l"/>
              </a:tabLst>
            </a:pPr>
            <a:r>
              <a:rPr sz="6600" b="1" baseline="-30934" dirty="0">
                <a:solidFill>
                  <a:srgbClr val="FF0000"/>
                </a:solidFill>
                <a:latin typeface="Tahoma"/>
                <a:cs typeface="Tahoma"/>
              </a:rPr>
              <a:t>!</a:t>
            </a:r>
            <a:r>
              <a:rPr sz="6600" b="1" spc="270" baseline="-30934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-	Содержание	образовательной	деятельности	в	каждой	образовательной	области</a:t>
            </a:r>
            <a:endParaRPr sz="1600">
              <a:latin typeface="Tahoma"/>
              <a:cs typeface="Tahoma"/>
            </a:endParaRPr>
          </a:p>
          <a:p>
            <a:pPr marL="416559">
              <a:lnSpc>
                <a:spcPts val="1639"/>
              </a:lnSpc>
            </a:pP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дополнено</a:t>
            </a:r>
            <a:r>
              <a:rPr sz="1600" spc="2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и</a:t>
            </a:r>
            <a:r>
              <a:rPr sz="16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расширено</a:t>
            </a:r>
            <a:r>
              <a:rPr sz="1600" spc="-5" dirty="0">
                <a:latin typeface="Tahoma"/>
                <a:cs typeface="Tahoma"/>
              </a:rPr>
              <a:t>,</a:t>
            </a:r>
            <a:r>
              <a:rPr sz="1600" spc="1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с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учетом</a:t>
            </a:r>
            <a:r>
              <a:rPr sz="1600" spc="5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цели,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задач,</a:t>
            </a:r>
            <a:r>
              <a:rPr sz="1600" spc="1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планируемых</a:t>
            </a:r>
            <a:r>
              <a:rPr sz="1600" spc="2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результатов</a:t>
            </a:r>
            <a:endParaRPr sz="1600">
              <a:latin typeface="Tahoma"/>
              <a:cs typeface="Tahoma"/>
            </a:endParaRPr>
          </a:p>
          <a:p>
            <a:pPr marL="555625" indent="-139700">
              <a:lnSpc>
                <a:spcPts val="520"/>
              </a:lnSpc>
              <a:spcBef>
                <a:spcPts val="605"/>
              </a:spcBef>
              <a:buChar char="-"/>
              <a:tabLst>
                <a:tab pos="556260" algn="l"/>
                <a:tab pos="1998345" algn="l"/>
                <a:tab pos="3917315" algn="l"/>
                <a:tab pos="5054600" algn="l"/>
                <a:tab pos="6348730" algn="l"/>
                <a:tab pos="7517765" algn="l"/>
              </a:tabLst>
            </a:pPr>
            <a:r>
              <a:rPr sz="1600" spc="-5" dirty="0">
                <a:latin typeface="Tahoma"/>
                <a:cs typeface="Tahoma"/>
              </a:rPr>
              <a:t>Содержание	образовательных	областей	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дополнено	задачами	воспитания,</a:t>
            </a:r>
            <a:endParaRPr sz="1600">
              <a:latin typeface="Tahoma"/>
              <a:cs typeface="Tahoma"/>
            </a:endParaRPr>
          </a:p>
          <a:p>
            <a:pPr marL="38100">
              <a:lnSpc>
                <a:spcPts val="3600"/>
              </a:lnSpc>
              <a:tabLst>
                <a:tab pos="1972310" algn="l"/>
                <a:tab pos="3683000" algn="l"/>
                <a:tab pos="4104004" algn="l"/>
                <a:tab pos="5469255" algn="l"/>
                <a:tab pos="6203950" algn="l"/>
                <a:tab pos="6506209" algn="l"/>
                <a:tab pos="7693025" algn="l"/>
              </a:tabLst>
            </a:pPr>
            <a:r>
              <a:rPr sz="6600" b="1" baseline="-23989" dirty="0">
                <a:solidFill>
                  <a:srgbClr val="FF0000"/>
                </a:solidFill>
                <a:latin typeface="Tahoma"/>
                <a:cs typeface="Tahoma"/>
              </a:rPr>
              <a:t>!</a:t>
            </a:r>
            <a:r>
              <a:rPr sz="6600" b="1" spc="300" baseline="-23989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отражающими	направленность	на	приобщение	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детей	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к	ценностям	«Родина»,</a:t>
            </a:r>
            <a:endParaRPr sz="1600">
              <a:latin typeface="Tahoma"/>
              <a:cs typeface="Tahoma"/>
            </a:endParaRPr>
          </a:p>
          <a:p>
            <a:pPr marL="416559">
              <a:lnSpc>
                <a:spcPts val="1639"/>
              </a:lnSpc>
              <a:tabLst>
                <a:tab pos="1680210" algn="l"/>
                <a:tab pos="2705735" algn="l"/>
                <a:tab pos="3937635" algn="l"/>
                <a:tab pos="5001260" algn="l"/>
                <a:tab pos="6600190" algn="l"/>
                <a:tab pos="7642859" algn="l"/>
              </a:tabLst>
            </a:pP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«Природа»,	«Семья»,	«Человек»,	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«Жизнь»,	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«Милосердие»,	«Добро»,	«Дружба»,</a:t>
            </a:r>
            <a:endParaRPr sz="1600">
              <a:latin typeface="Tahoma"/>
              <a:cs typeface="Tahoma"/>
            </a:endParaRPr>
          </a:p>
          <a:p>
            <a:pPr marL="416559">
              <a:lnSpc>
                <a:spcPct val="100000"/>
              </a:lnSpc>
            </a:pP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«Сотрудничество»,</a:t>
            </a:r>
            <a:r>
              <a:rPr sz="1600" spc="7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«Труд»,</a:t>
            </a:r>
            <a:r>
              <a:rPr sz="1600" spc="1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«Познание»,</a:t>
            </a:r>
            <a:r>
              <a:rPr sz="1600" spc="2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«Культура»,</a:t>
            </a:r>
            <a:r>
              <a:rPr sz="1600" spc="3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«Красота»,</a:t>
            </a:r>
            <a:r>
              <a:rPr sz="1600" spc="3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«Здоровье»</a:t>
            </a:r>
            <a:endParaRPr sz="1600">
              <a:latin typeface="Tahoma"/>
              <a:cs typeface="Tahom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9644" y="2636520"/>
            <a:ext cx="327660" cy="32766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1836" y="4815840"/>
            <a:ext cx="327660" cy="327660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239674" y="3247136"/>
            <a:ext cx="217804" cy="13335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5145"/>
              </a:lnSpc>
              <a:spcBef>
                <a:spcPts val="105"/>
              </a:spcBef>
            </a:pPr>
            <a:r>
              <a:rPr sz="4400" b="1" dirty="0">
                <a:solidFill>
                  <a:srgbClr val="FF0000"/>
                </a:solidFill>
                <a:latin typeface="Tahoma"/>
                <a:cs typeface="Tahoma"/>
              </a:rPr>
              <a:t>!</a:t>
            </a:r>
            <a:endParaRPr sz="4400">
              <a:latin typeface="Tahoma"/>
              <a:cs typeface="Tahoma"/>
            </a:endParaRPr>
          </a:p>
          <a:p>
            <a:pPr marL="12700">
              <a:lnSpc>
                <a:spcPts val="5145"/>
              </a:lnSpc>
            </a:pPr>
            <a:r>
              <a:rPr sz="4400" b="1" dirty="0">
                <a:solidFill>
                  <a:srgbClr val="FF0000"/>
                </a:solidFill>
                <a:latin typeface="Tahoma"/>
                <a:cs typeface="Tahoma"/>
              </a:rPr>
              <a:t>!</a:t>
            </a:r>
            <a:endParaRPr sz="44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32867" y="2607944"/>
            <a:ext cx="8679815" cy="41560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98145" marR="30480" algn="just">
              <a:lnSpc>
                <a:spcPct val="100000"/>
              </a:lnSpc>
              <a:spcBef>
                <a:spcPts val="95"/>
              </a:spcBef>
              <a:buChar char="-"/>
              <a:tabLst>
                <a:tab pos="537210" algn="l"/>
              </a:tabLst>
            </a:pPr>
            <a:r>
              <a:rPr sz="1600" spc="-5" dirty="0">
                <a:latin typeface="Tahoma"/>
                <a:cs typeface="Tahoma"/>
              </a:rPr>
              <a:t>Вариативность</a:t>
            </a:r>
            <a:r>
              <a:rPr sz="1600" dirty="0">
                <a:latin typeface="Tahoma"/>
                <a:cs typeface="Tahoma"/>
              </a:rPr>
              <a:t> форм,</a:t>
            </a:r>
            <a:r>
              <a:rPr sz="1600" spc="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способов,</a:t>
            </a:r>
            <a:r>
              <a:rPr sz="1600" dirty="0">
                <a:latin typeface="Tahoma"/>
                <a:cs typeface="Tahoma"/>
              </a:rPr>
              <a:t> методов</a:t>
            </a:r>
            <a:r>
              <a:rPr sz="1600" spc="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и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средств</a:t>
            </a:r>
            <a:r>
              <a:rPr sz="1600" spc="-5" dirty="0">
                <a:latin typeface="Tahoma"/>
                <a:cs typeface="Tahoma"/>
              </a:rPr>
              <a:t> реализации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ФОП</a:t>
            </a:r>
            <a:r>
              <a:rPr sz="1600" dirty="0">
                <a:latin typeface="Tahoma"/>
                <a:cs typeface="Tahoma"/>
              </a:rPr>
              <a:t> ДО.</a:t>
            </a:r>
            <a:r>
              <a:rPr sz="1600" spc="5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Выбор </a:t>
            </a:r>
            <a:r>
              <a:rPr sz="1600" spc="-484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зависит не только </a:t>
            </a:r>
            <a:r>
              <a:rPr sz="1600" dirty="0">
                <a:latin typeface="Tahoma"/>
                <a:cs typeface="Tahoma"/>
              </a:rPr>
              <a:t>от </a:t>
            </a:r>
            <a:r>
              <a:rPr sz="1600" spc="-5" dirty="0">
                <a:latin typeface="Tahoma"/>
                <a:cs typeface="Tahoma"/>
              </a:rPr>
              <a:t>возрастных и </a:t>
            </a:r>
            <a:r>
              <a:rPr sz="1600" spc="-10" dirty="0">
                <a:latin typeface="Tahoma"/>
                <a:cs typeface="Tahoma"/>
              </a:rPr>
              <a:t>индивидуальных </a:t>
            </a:r>
            <a:r>
              <a:rPr sz="1600" spc="-5" dirty="0">
                <a:latin typeface="Tahoma"/>
                <a:cs typeface="Tahoma"/>
              </a:rPr>
              <a:t>особенностей </a:t>
            </a:r>
            <a:r>
              <a:rPr sz="1600" spc="-10" dirty="0">
                <a:latin typeface="Tahoma"/>
                <a:cs typeface="Tahoma"/>
              </a:rPr>
              <a:t>детей, учета их </a:t>
            </a:r>
            <a:r>
              <a:rPr sz="1600" spc="-5" dirty="0">
                <a:latin typeface="Tahoma"/>
                <a:cs typeface="Tahoma"/>
              </a:rPr>
              <a:t> особых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образовательных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потребностей,</a:t>
            </a:r>
            <a:r>
              <a:rPr sz="1600" dirty="0">
                <a:latin typeface="Tahoma"/>
                <a:cs typeface="Tahoma"/>
              </a:rPr>
              <a:t> но</a:t>
            </a:r>
            <a:r>
              <a:rPr sz="1600" spc="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и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от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личных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интересов,</a:t>
            </a:r>
            <a:r>
              <a:rPr sz="1600" spc="484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мотивов, </a:t>
            </a:r>
            <a:r>
              <a:rPr sz="1600" spc="-484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ожиданий,</a:t>
            </a:r>
            <a:r>
              <a:rPr sz="1600" spc="-5" dirty="0">
                <a:latin typeface="Tahoma"/>
                <a:cs typeface="Tahoma"/>
              </a:rPr>
              <a:t> желаний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детей.</a:t>
            </a:r>
            <a:r>
              <a:rPr sz="1600" spc="-5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Важно</a:t>
            </a:r>
            <a:r>
              <a:rPr sz="1600" spc="-5" dirty="0"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признание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приоритетности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субъектной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позиции </a:t>
            </a:r>
            <a:r>
              <a:rPr sz="1600" spc="-484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ребенка</a:t>
            </a:r>
            <a:r>
              <a:rPr sz="16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в образовательном</a:t>
            </a:r>
            <a:r>
              <a:rPr sz="1600" spc="4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процессе</a:t>
            </a:r>
            <a:endParaRPr sz="1600">
              <a:latin typeface="Tahoma"/>
              <a:cs typeface="Tahoma"/>
            </a:endParaRPr>
          </a:p>
          <a:p>
            <a:pPr marL="398145" marR="31750" algn="just">
              <a:lnSpc>
                <a:spcPct val="100000"/>
              </a:lnSpc>
              <a:spcBef>
                <a:spcPts val="600"/>
              </a:spcBef>
              <a:buChar char="-"/>
              <a:tabLst>
                <a:tab pos="537210" algn="l"/>
              </a:tabLst>
            </a:pPr>
            <a:r>
              <a:rPr sz="1600" spc="-5" dirty="0">
                <a:latin typeface="Tahoma"/>
                <a:cs typeface="Tahoma"/>
              </a:rPr>
              <a:t>Могут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использоваться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различные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образовательные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технологии,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в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том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числе </a:t>
            </a:r>
            <a:r>
              <a:rPr sz="1600" spc="-484" dirty="0"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дистанционные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образовательные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технологии,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дистанционное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обучение,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за 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исключением</a:t>
            </a:r>
            <a:r>
              <a:rPr sz="1600" spc="4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тех,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которые</a:t>
            </a:r>
            <a:r>
              <a:rPr sz="1600" spc="3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могут</a:t>
            </a:r>
            <a:r>
              <a:rPr sz="1600" spc="2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нанести</a:t>
            </a:r>
            <a:r>
              <a:rPr sz="1600" spc="1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вред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здоровью</a:t>
            </a:r>
            <a:r>
              <a:rPr sz="1600" spc="2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детей</a:t>
            </a:r>
            <a:endParaRPr sz="1600">
              <a:latin typeface="Tahoma"/>
              <a:cs typeface="Tahoma"/>
            </a:endParaRPr>
          </a:p>
          <a:p>
            <a:pPr marL="398145" marR="32384" algn="just">
              <a:lnSpc>
                <a:spcPct val="100000"/>
              </a:lnSpc>
              <a:spcBef>
                <a:spcPts val="605"/>
              </a:spcBef>
              <a:buChar char="-"/>
              <a:tabLst>
                <a:tab pos="537210" algn="l"/>
              </a:tabLst>
            </a:pPr>
            <a:r>
              <a:rPr sz="1600" spc="-10" dirty="0">
                <a:latin typeface="Tahoma"/>
                <a:cs typeface="Tahoma"/>
              </a:rPr>
              <a:t>Педагог</a:t>
            </a:r>
            <a:r>
              <a:rPr sz="1600" spc="16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самостоятельно</a:t>
            </a:r>
            <a:r>
              <a:rPr sz="1600" spc="18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определяет</a:t>
            </a:r>
            <a:r>
              <a:rPr sz="1600" spc="17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формы,</a:t>
            </a:r>
            <a:r>
              <a:rPr sz="1600" spc="16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способы,</a:t>
            </a:r>
            <a:r>
              <a:rPr sz="1600" spc="18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методы</a:t>
            </a:r>
            <a:r>
              <a:rPr sz="1600" spc="185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реализации</a:t>
            </a:r>
            <a:r>
              <a:rPr sz="1600" spc="17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ФОП</a:t>
            </a:r>
            <a:r>
              <a:rPr sz="1600" spc="17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ДО, </a:t>
            </a:r>
            <a:r>
              <a:rPr sz="1600" spc="-49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в соответствии с задачами воспитания и обучения, возрастными и индивидуальными 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особенностями</a:t>
            </a:r>
            <a:r>
              <a:rPr sz="1600" spc="45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детей,</a:t>
            </a:r>
            <a:r>
              <a:rPr sz="1600" spc="434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спецификой</a:t>
            </a:r>
            <a:r>
              <a:rPr sz="1600" spc="44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их</a:t>
            </a:r>
            <a:r>
              <a:rPr sz="1600" spc="44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образовательных</a:t>
            </a:r>
            <a:r>
              <a:rPr sz="1600" spc="44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потребностей</a:t>
            </a:r>
            <a:r>
              <a:rPr sz="1600" spc="434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и</a:t>
            </a:r>
            <a:r>
              <a:rPr sz="1600" spc="44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интересов. </a:t>
            </a:r>
            <a:r>
              <a:rPr sz="1600" spc="-49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При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выборе</a:t>
            </a:r>
            <a:r>
              <a:rPr sz="1600" spc="-5" dirty="0">
                <a:latin typeface="Tahoma"/>
                <a:cs typeface="Tahoma"/>
              </a:rPr>
              <a:t> форм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реализации</a:t>
            </a:r>
            <a:r>
              <a:rPr sz="1600" spc="-5" dirty="0">
                <a:latin typeface="Tahoma"/>
                <a:cs typeface="Tahoma"/>
              </a:rPr>
              <a:t> образовательного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содержания,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необходимо </a:t>
            </a:r>
            <a:r>
              <a:rPr sz="1600" dirty="0">
                <a:latin typeface="Tahoma"/>
                <a:cs typeface="Tahoma"/>
              </a:rPr>
              <a:t> ориентироваться</a:t>
            </a:r>
            <a:r>
              <a:rPr sz="1600" spc="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на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виды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детской</a:t>
            </a:r>
            <a:r>
              <a:rPr sz="1600" spc="-5" dirty="0">
                <a:latin typeface="Tahoma"/>
                <a:cs typeface="Tahoma"/>
              </a:rPr>
              <a:t> деятельности,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определенные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во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ФГОС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ДО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для </a:t>
            </a:r>
            <a:r>
              <a:rPr sz="1600" spc="-484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каждого</a:t>
            </a:r>
            <a:r>
              <a:rPr sz="1600" spc="3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возрастного</a:t>
            </a:r>
            <a:r>
              <a:rPr sz="1600" spc="5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этапа </a:t>
            </a:r>
            <a:r>
              <a:rPr sz="1600" spc="-10" dirty="0">
                <a:latin typeface="Tahoma"/>
                <a:cs typeface="Tahoma"/>
              </a:rPr>
              <a:t>(младенческий,</a:t>
            </a:r>
            <a:r>
              <a:rPr sz="1600" spc="2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ранний,</a:t>
            </a:r>
            <a:r>
              <a:rPr sz="1600" spc="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дошкольный</a:t>
            </a:r>
            <a:r>
              <a:rPr sz="1600" spc="5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возраст)</a:t>
            </a:r>
            <a:endParaRPr sz="1600">
              <a:latin typeface="Tahoma"/>
              <a:cs typeface="Tahoma"/>
            </a:endParaRPr>
          </a:p>
          <a:p>
            <a:pPr marL="38100">
              <a:lnSpc>
                <a:spcPts val="2800"/>
              </a:lnSpc>
            </a:pPr>
            <a:r>
              <a:rPr sz="6600" b="1" baseline="-23989" dirty="0">
                <a:solidFill>
                  <a:srgbClr val="FF0000"/>
                </a:solidFill>
                <a:latin typeface="Tahoma"/>
                <a:cs typeface="Tahoma"/>
              </a:rPr>
              <a:t>!</a:t>
            </a:r>
            <a:r>
              <a:rPr sz="6600" b="1" spc="97" baseline="-23989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-</a:t>
            </a:r>
            <a:r>
              <a:rPr sz="1600" spc="25" dirty="0"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Уточнены</a:t>
            </a:r>
            <a:r>
              <a:rPr sz="1600" spc="2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методы</a:t>
            </a:r>
            <a:r>
              <a:rPr sz="1600" spc="3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реализации</a:t>
            </a:r>
            <a:r>
              <a:rPr sz="1600" spc="4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задач</a:t>
            </a:r>
            <a:r>
              <a:rPr sz="1600" spc="3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воспитания,</a:t>
            </a:r>
            <a:r>
              <a:rPr sz="1600" spc="4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методы</a:t>
            </a:r>
            <a:r>
              <a:rPr sz="1600" spc="2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реализации</a:t>
            </a:r>
            <a:r>
              <a:rPr sz="1600" spc="4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задач</a:t>
            </a:r>
            <a:r>
              <a:rPr sz="1600" spc="3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обучения</a:t>
            </a:r>
            <a:endParaRPr sz="1600">
              <a:latin typeface="Tahoma"/>
              <a:cs typeface="Tahoma"/>
            </a:endParaRPr>
          </a:p>
          <a:p>
            <a:pPr marL="398145">
              <a:lnSpc>
                <a:spcPts val="1639"/>
              </a:lnSpc>
            </a:pP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дошкольников</a:t>
            </a:r>
            <a:endParaRPr sz="16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18540" y="0"/>
            <a:ext cx="8268334" cy="6363970"/>
          </a:xfrm>
          <a:prstGeom prst="rect">
            <a:avLst/>
          </a:prstGeom>
        </p:spPr>
        <p:txBody>
          <a:bodyPr vert="horz" wrap="square" lIns="0" tIns="10033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790"/>
              </a:spcBef>
            </a:pPr>
            <a:r>
              <a:rPr sz="1800" b="1" u="heavy" spc="-5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Содержательный</a:t>
            </a:r>
            <a:r>
              <a:rPr sz="1800" b="1" u="heavy" spc="-15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 </a:t>
            </a:r>
            <a:r>
              <a:rPr sz="1800" b="1" u="heavy" spc="-5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раздел:</a:t>
            </a:r>
            <a:endParaRPr sz="1800">
              <a:latin typeface="Tahoma"/>
              <a:cs typeface="Tahoma"/>
            </a:endParaRPr>
          </a:p>
          <a:p>
            <a:pPr marL="12700" marR="6350" algn="just">
              <a:lnSpc>
                <a:spcPct val="100000"/>
              </a:lnSpc>
              <a:spcBef>
                <a:spcPts val="605"/>
              </a:spcBef>
              <a:buChar char="-"/>
              <a:tabLst>
                <a:tab pos="151765" algn="l"/>
              </a:tabLst>
            </a:pPr>
            <a:r>
              <a:rPr sz="1600" spc="-5" dirty="0">
                <a:latin typeface="Tahoma"/>
                <a:cs typeface="Tahoma"/>
              </a:rPr>
              <a:t>Представлены варианты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организации совместной деятельности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детей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с педагогом и 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другими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 детьми,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уточнены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возможные</a:t>
            </a:r>
            <a:r>
              <a:rPr sz="16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варианты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позиции</a:t>
            </a:r>
            <a:r>
              <a:rPr sz="16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педагога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на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основе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его </a:t>
            </a:r>
            <a:r>
              <a:rPr sz="1600" spc="-484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функции: обучает </a:t>
            </a:r>
            <a:r>
              <a:rPr sz="1600" dirty="0">
                <a:latin typeface="Tahoma"/>
                <a:cs typeface="Tahoma"/>
              </a:rPr>
              <a:t>чему-то новому, </a:t>
            </a:r>
            <a:r>
              <a:rPr sz="1600" spc="-5" dirty="0">
                <a:latin typeface="Tahoma"/>
                <a:cs typeface="Tahoma"/>
              </a:rPr>
              <a:t>равноправный партнер, направляет совместную 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деятельность</a:t>
            </a:r>
            <a:r>
              <a:rPr sz="1600" spc="-5" dirty="0">
                <a:latin typeface="Tahoma"/>
                <a:cs typeface="Tahoma"/>
              </a:rPr>
              <a:t> детской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группы,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организует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деятельность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детей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друг</a:t>
            </a:r>
            <a:r>
              <a:rPr sz="1600" spc="-5" dirty="0">
                <a:latin typeface="Tahoma"/>
                <a:cs typeface="Tahoma"/>
              </a:rPr>
              <a:t> с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другом, 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наблюдает самостоятельную</a:t>
            </a:r>
            <a:r>
              <a:rPr sz="1600" spc="6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деятельность</a:t>
            </a:r>
            <a:r>
              <a:rPr sz="1600" spc="35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детей</a:t>
            </a:r>
            <a:endParaRPr sz="1600">
              <a:latin typeface="Tahoma"/>
              <a:cs typeface="Tahoma"/>
            </a:endParaRPr>
          </a:p>
          <a:p>
            <a:pPr marL="12700" marR="8255" algn="just">
              <a:lnSpc>
                <a:spcPct val="100000"/>
              </a:lnSpc>
              <a:spcBef>
                <a:spcPts val="605"/>
              </a:spcBef>
              <a:buChar char="-"/>
              <a:tabLst>
                <a:tab pos="172720" algn="l"/>
              </a:tabLst>
            </a:pPr>
            <a:r>
              <a:rPr sz="1600" spc="-5" dirty="0">
                <a:latin typeface="Tahoma"/>
                <a:cs typeface="Tahoma"/>
              </a:rPr>
              <a:t>Уточнено </a:t>
            </a:r>
            <a:r>
              <a:rPr sz="1600" dirty="0">
                <a:latin typeface="Tahoma"/>
                <a:cs typeface="Tahoma"/>
              </a:rPr>
              <a:t>особое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место и роль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игры </a:t>
            </a:r>
            <a:r>
              <a:rPr sz="1600" spc="-5" dirty="0">
                <a:latin typeface="Tahoma"/>
                <a:cs typeface="Tahoma"/>
              </a:rPr>
              <a:t>в образовательной деятельности и в </a:t>
            </a:r>
            <a:r>
              <a:rPr sz="1600" spc="-10" dirty="0">
                <a:latin typeface="Tahoma"/>
                <a:cs typeface="Tahoma"/>
              </a:rPr>
              <a:t>развитии </a:t>
            </a:r>
            <a:r>
              <a:rPr sz="1600" spc="-5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детей</a:t>
            </a:r>
            <a:endParaRPr sz="1600">
              <a:latin typeface="Tahoma"/>
              <a:cs typeface="Tahoma"/>
            </a:endParaRPr>
          </a:p>
          <a:p>
            <a:pPr marL="12700" marR="6985" algn="just">
              <a:lnSpc>
                <a:spcPct val="100000"/>
              </a:lnSpc>
              <a:spcBef>
                <a:spcPts val="600"/>
              </a:spcBef>
              <a:buChar char="-"/>
              <a:tabLst>
                <a:tab pos="264160" algn="l"/>
              </a:tabLst>
            </a:pPr>
            <a:r>
              <a:rPr sz="1600" spc="-5" dirty="0">
                <a:latin typeface="Tahoma"/>
                <a:cs typeface="Tahoma"/>
              </a:rPr>
              <a:t>Уточнены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возможные</a:t>
            </a:r>
            <a:r>
              <a:rPr sz="1600" dirty="0">
                <a:latin typeface="Tahoma"/>
                <a:cs typeface="Tahoma"/>
              </a:rPr>
              <a:t> формы</a:t>
            </a:r>
            <a:r>
              <a:rPr sz="1600" spc="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организации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образовательной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деятельности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по 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Программе</a:t>
            </a:r>
            <a:r>
              <a:rPr sz="1600" spc="20" dirty="0"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в первой</a:t>
            </a:r>
            <a:r>
              <a:rPr sz="1600" spc="1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половине</a:t>
            </a:r>
            <a:r>
              <a:rPr sz="1600" spc="2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дня,</a:t>
            </a:r>
            <a:r>
              <a:rPr sz="1600" spc="1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на</a:t>
            </a:r>
            <a:r>
              <a:rPr sz="16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прогулке,</a:t>
            </a:r>
            <a:r>
              <a:rPr sz="1600" spc="2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во</a:t>
            </a:r>
            <a:r>
              <a:rPr sz="1600" spc="1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второй</a:t>
            </a:r>
            <a:r>
              <a:rPr sz="1600" spc="2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половине</a:t>
            </a:r>
            <a:r>
              <a:rPr sz="1600" spc="3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дня</a:t>
            </a:r>
            <a:endParaRPr sz="1600">
              <a:latin typeface="Tahoma"/>
              <a:cs typeface="Tahoma"/>
            </a:endParaRPr>
          </a:p>
          <a:p>
            <a:pPr marL="12700" marR="6985" algn="just">
              <a:lnSpc>
                <a:spcPct val="100000"/>
              </a:lnSpc>
              <a:spcBef>
                <a:spcPts val="600"/>
              </a:spcBef>
              <a:buChar char="-"/>
              <a:tabLst>
                <a:tab pos="191135" algn="l"/>
              </a:tabLst>
            </a:pPr>
            <a:r>
              <a:rPr sz="1600" spc="-5" dirty="0">
                <a:latin typeface="Tahoma"/>
                <a:cs typeface="Tahoma"/>
              </a:rPr>
              <a:t>Развернуто представлена информация о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занятии </a:t>
            </a:r>
            <a:r>
              <a:rPr sz="1600" spc="-5" dirty="0">
                <a:latin typeface="Tahoma"/>
                <a:cs typeface="Tahoma"/>
              </a:rPr>
              <a:t>как организационной </a:t>
            </a:r>
            <a:r>
              <a:rPr sz="1600" dirty="0">
                <a:latin typeface="Tahoma"/>
                <a:cs typeface="Tahoma"/>
              </a:rPr>
              <a:t>форме, </a:t>
            </a:r>
            <a:r>
              <a:rPr sz="1600" spc="-5" dirty="0">
                <a:latin typeface="Tahoma"/>
                <a:cs typeface="Tahoma"/>
              </a:rPr>
              <a:t>не 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означающей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обязательную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регламентированность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процесса,</a:t>
            </a:r>
            <a:r>
              <a:rPr sz="1600" spc="49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и</a:t>
            </a:r>
            <a:r>
              <a:rPr sz="1600" spc="49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предполагающей </a:t>
            </a:r>
            <a:r>
              <a:rPr sz="1600" spc="-484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выбор</a:t>
            </a:r>
            <a:r>
              <a:rPr sz="1600" spc="-5" dirty="0">
                <a:latin typeface="Tahoma"/>
                <a:cs typeface="Tahoma"/>
              </a:rPr>
              <a:t> педагогом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содержания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и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педагогически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обоснованных</a:t>
            </a:r>
            <a:r>
              <a:rPr sz="1600" spc="49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методов 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образовательной</a:t>
            </a:r>
            <a:r>
              <a:rPr sz="1600" spc="2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деятельности</a:t>
            </a:r>
            <a:endParaRPr sz="1600">
              <a:latin typeface="Tahoma"/>
              <a:cs typeface="Tahoma"/>
            </a:endParaRPr>
          </a:p>
          <a:p>
            <a:pPr marL="12700" marR="6350" algn="just">
              <a:lnSpc>
                <a:spcPct val="100000"/>
              </a:lnSpc>
              <a:spcBef>
                <a:spcPts val="600"/>
              </a:spcBef>
              <a:buChar char="-"/>
              <a:tabLst>
                <a:tab pos="217170" algn="l"/>
              </a:tabLst>
            </a:pPr>
            <a:r>
              <a:rPr sz="1600" spc="-10" dirty="0">
                <a:latin typeface="Tahoma"/>
                <a:cs typeface="Tahoma"/>
              </a:rPr>
              <a:t>Выделены</a:t>
            </a:r>
            <a:r>
              <a:rPr sz="1600" spc="-5" dirty="0">
                <a:latin typeface="Tahoma"/>
                <a:cs typeface="Tahoma"/>
              </a:rPr>
              <a:t> способы,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направления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и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условия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поддержки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детской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ин</a:t>
            </a:r>
            <a:r>
              <a:rPr sz="1600" spc="-5" dirty="0">
                <a:latin typeface="Tahoma"/>
                <a:cs typeface="Tahoma"/>
              </a:rPr>
              <a:t>ициативы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на 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разных</a:t>
            </a:r>
            <a:r>
              <a:rPr sz="1600" spc="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возрастных</a:t>
            </a:r>
            <a:r>
              <a:rPr sz="1600" spc="3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этапах</a:t>
            </a:r>
            <a:endParaRPr sz="1600">
              <a:latin typeface="Tahoma"/>
              <a:cs typeface="Tahoma"/>
            </a:endParaRPr>
          </a:p>
          <a:p>
            <a:pPr marL="12700" marR="6350" algn="just">
              <a:lnSpc>
                <a:spcPct val="100000"/>
              </a:lnSpc>
              <a:spcBef>
                <a:spcPts val="605"/>
              </a:spcBef>
              <a:buChar char="-"/>
              <a:tabLst>
                <a:tab pos="175895" algn="l"/>
              </a:tabLst>
            </a:pPr>
            <a:r>
              <a:rPr sz="1600" spc="-5" dirty="0">
                <a:latin typeface="Tahoma"/>
                <a:cs typeface="Tahoma"/>
              </a:rPr>
              <a:t>Представлено направление взаимодействия педагогического коллектива с семьями 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воспитанников: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цель,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задачи,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принципы,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направления,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возможные</a:t>
            </a:r>
            <a:r>
              <a:rPr sz="1600" spc="49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формы 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(расширено)</a:t>
            </a:r>
            <a:endParaRPr sz="1600">
              <a:latin typeface="Tahoma"/>
              <a:cs typeface="Tahoma"/>
            </a:endParaRPr>
          </a:p>
          <a:p>
            <a:pPr marL="12700" marR="5080" algn="just">
              <a:lnSpc>
                <a:spcPct val="100000"/>
              </a:lnSpc>
              <a:spcBef>
                <a:spcPts val="600"/>
              </a:spcBef>
              <a:buChar char="-"/>
              <a:tabLst>
                <a:tab pos="227965" algn="l"/>
              </a:tabLst>
            </a:pPr>
            <a:r>
              <a:rPr sz="1600" spc="-5" dirty="0">
                <a:latin typeface="Tahoma"/>
                <a:cs typeface="Tahoma"/>
              </a:rPr>
              <a:t>Представлено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направление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коррекционно-развивающей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работы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с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детьми</a:t>
            </a:r>
            <a:r>
              <a:rPr sz="1600" spc="-5" dirty="0">
                <a:latin typeface="Tahoma"/>
                <a:cs typeface="Tahoma"/>
              </a:rPr>
              <a:t> и/или 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инклюзивного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образования: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задачи,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содержание,</a:t>
            </a:r>
            <a:r>
              <a:rPr sz="1600" spc="-5" dirty="0">
                <a:latin typeface="Tahoma"/>
                <a:cs typeface="Tahoma"/>
              </a:rPr>
              <a:t> формы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организации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и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др. 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(расширено)</a:t>
            </a:r>
            <a:endParaRPr sz="1600">
              <a:latin typeface="Tahoma"/>
              <a:cs typeface="Tahoma"/>
            </a:endParaRPr>
          </a:p>
          <a:p>
            <a:pPr marL="151130" indent="-139065" algn="just">
              <a:lnSpc>
                <a:spcPct val="100000"/>
              </a:lnSpc>
              <a:spcBef>
                <a:spcPts val="600"/>
              </a:spcBef>
              <a:buChar char="-"/>
              <a:tabLst>
                <a:tab pos="151765" algn="l"/>
              </a:tabLst>
            </a:pPr>
            <a:r>
              <a:rPr sz="1600" spc="-5" dirty="0">
                <a:latin typeface="Tahoma"/>
                <a:cs typeface="Tahoma"/>
              </a:rPr>
              <a:t>Отдельным</a:t>
            </a:r>
            <a:r>
              <a:rPr sz="1600" spc="1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блоком</a:t>
            </a:r>
            <a:r>
              <a:rPr sz="1600" spc="4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(п.</a:t>
            </a:r>
            <a:r>
              <a:rPr sz="1600" spc="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29)</a:t>
            </a:r>
            <a:r>
              <a:rPr sz="1600" spc="-10" dirty="0"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включена</a:t>
            </a:r>
            <a:r>
              <a:rPr sz="1600" spc="3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Федеральная программа</a:t>
            </a:r>
            <a:r>
              <a:rPr sz="1600" spc="3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воспитания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14071" y="504266"/>
            <a:ext cx="226060" cy="40252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1" dirty="0">
                <a:solidFill>
                  <a:srgbClr val="FF0000"/>
                </a:solidFill>
                <a:latin typeface="Tahoma"/>
                <a:cs typeface="Tahoma"/>
              </a:rPr>
              <a:t>!</a:t>
            </a:r>
            <a:endParaRPr sz="4400">
              <a:latin typeface="Tahoma"/>
              <a:cs typeface="Tahoma"/>
            </a:endParaRPr>
          </a:p>
          <a:p>
            <a:pPr marL="20320">
              <a:lnSpc>
                <a:spcPts val="4955"/>
              </a:lnSpc>
              <a:spcBef>
                <a:spcPts val="3775"/>
              </a:spcBef>
            </a:pPr>
            <a:r>
              <a:rPr sz="4400" b="1" dirty="0">
                <a:solidFill>
                  <a:srgbClr val="FF0000"/>
                </a:solidFill>
                <a:latin typeface="Tahoma"/>
                <a:cs typeface="Tahoma"/>
              </a:rPr>
              <a:t>!</a:t>
            </a:r>
            <a:endParaRPr sz="4400">
              <a:latin typeface="Tahoma"/>
              <a:cs typeface="Tahoma"/>
            </a:endParaRPr>
          </a:p>
          <a:p>
            <a:pPr marL="20320">
              <a:lnSpc>
                <a:spcPts val="4925"/>
              </a:lnSpc>
            </a:pPr>
            <a:r>
              <a:rPr sz="4400" b="1" dirty="0">
                <a:solidFill>
                  <a:srgbClr val="FF0000"/>
                </a:solidFill>
                <a:latin typeface="Tahoma"/>
                <a:cs typeface="Tahoma"/>
              </a:rPr>
              <a:t>!</a:t>
            </a:r>
            <a:endParaRPr sz="4400">
              <a:latin typeface="Tahoma"/>
              <a:cs typeface="Tahoma"/>
            </a:endParaRPr>
          </a:p>
          <a:p>
            <a:pPr marL="20320">
              <a:lnSpc>
                <a:spcPts val="5250"/>
              </a:lnSpc>
            </a:pPr>
            <a:r>
              <a:rPr sz="4400" b="1" dirty="0">
                <a:solidFill>
                  <a:srgbClr val="FF0000"/>
                </a:solidFill>
                <a:latin typeface="Tahoma"/>
                <a:cs typeface="Tahoma"/>
              </a:rPr>
              <a:t>!</a:t>
            </a:r>
            <a:endParaRPr sz="4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2025"/>
              </a:spcBef>
            </a:pPr>
            <a:r>
              <a:rPr sz="4400" b="1" dirty="0">
                <a:solidFill>
                  <a:srgbClr val="FF0000"/>
                </a:solidFill>
                <a:latin typeface="Tahoma"/>
                <a:cs typeface="Tahoma"/>
              </a:rPr>
              <a:t>!</a:t>
            </a:r>
            <a:endParaRPr sz="4400">
              <a:latin typeface="Tahoma"/>
              <a:cs typeface="Tahom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5928" y="4622291"/>
            <a:ext cx="327659" cy="32766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26872" y="5908649"/>
            <a:ext cx="21717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b="1" dirty="0">
                <a:solidFill>
                  <a:srgbClr val="FF0000"/>
                </a:solidFill>
                <a:latin typeface="Tahoma"/>
                <a:cs typeface="Tahoma"/>
              </a:rPr>
              <a:t>!</a:t>
            </a:r>
            <a:endParaRPr sz="4400">
              <a:latin typeface="Tahoma"/>
              <a:cs typeface="Tahoma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1836" y="5355335"/>
            <a:ext cx="327660" cy="327659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79526" y="580390"/>
            <a:ext cx="8267065" cy="9410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b="1" u="heavy" spc="-5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Организационный</a:t>
            </a:r>
            <a:r>
              <a:rPr sz="1800" b="1" u="heavy" spc="-20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 </a:t>
            </a:r>
            <a:r>
              <a:rPr sz="1800" b="1" u="heavy" spc="-5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раздел:</a:t>
            </a:r>
            <a:endParaRPr sz="1800">
              <a:latin typeface="Tahoma"/>
              <a:cs typeface="Tahoma"/>
            </a:endParaRPr>
          </a:p>
          <a:p>
            <a:pPr marL="12065" marR="5080" algn="ctr">
              <a:lnSpc>
                <a:spcPct val="100000"/>
              </a:lnSpc>
              <a:spcBef>
                <a:spcPts val="1205"/>
              </a:spcBef>
              <a:tabLst>
                <a:tab pos="2967990" algn="l"/>
                <a:tab pos="4016375" algn="l"/>
                <a:tab pos="5358130" algn="l"/>
                <a:tab pos="6710045" algn="l"/>
                <a:tab pos="7938134" algn="l"/>
              </a:tabLst>
            </a:pPr>
            <a:r>
              <a:rPr sz="1600" spc="-5" dirty="0">
                <a:latin typeface="Tahoma"/>
                <a:cs typeface="Tahoma"/>
              </a:rPr>
              <a:t>-</a:t>
            </a:r>
            <a:r>
              <a:rPr sz="1600" spc="1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Психоло</a:t>
            </a:r>
            <a:r>
              <a:rPr sz="1600" dirty="0">
                <a:latin typeface="Tahoma"/>
                <a:cs typeface="Tahoma"/>
              </a:rPr>
              <a:t>г</a:t>
            </a:r>
            <a:r>
              <a:rPr sz="1600" spc="5" dirty="0">
                <a:latin typeface="Tahoma"/>
                <a:cs typeface="Tahoma"/>
              </a:rPr>
              <a:t>о</a:t>
            </a:r>
            <a:r>
              <a:rPr sz="1600" spc="-10" dirty="0">
                <a:latin typeface="Tahoma"/>
                <a:cs typeface="Tahoma"/>
              </a:rPr>
              <a:t>-пед</a:t>
            </a:r>
            <a:r>
              <a:rPr sz="1600" spc="5" dirty="0">
                <a:latin typeface="Tahoma"/>
                <a:cs typeface="Tahoma"/>
              </a:rPr>
              <a:t>а</a:t>
            </a:r>
            <a:r>
              <a:rPr sz="1600" spc="-10" dirty="0">
                <a:latin typeface="Tahoma"/>
                <a:cs typeface="Tahoma"/>
              </a:rPr>
              <a:t>гог</a:t>
            </a:r>
            <a:r>
              <a:rPr sz="1600" dirty="0">
                <a:latin typeface="Tahoma"/>
                <a:cs typeface="Tahoma"/>
              </a:rPr>
              <a:t>и</a:t>
            </a:r>
            <a:r>
              <a:rPr sz="1600" spc="-5" dirty="0">
                <a:latin typeface="Tahoma"/>
                <a:cs typeface="Tahoma"/>
              </a:rPr>
              <a:t>чес</a:t>
            </a:r>
            <a:r>
              <a:rPr sz="1600" spc="-10" dirty="0">
                <a:latin typeface="Tahoma"/>
                <a:cs typeface="Tahoma"/>
              </a:rPr>
              <a:t>ки</a:t>
            </a:r>
            <a:r>
              <a:rPr sz="1600" spc="-5" dirty="0">
                <a:latin typeface="Tahoma"/>
                <a:cs typeface="Tahoma"/>
              </a:rPr>
              <a:t>е</a:t>
            </a:r>
            <a:r>
              <a:rPr sz="1600" dirty="0">
                <a:latin typeface="Tahoma"/>
                <a:cs typeface="Tahoma"/>
              </a:rPr>
              <a:t>	ус</a:t>
            </a:r>
            <a:r>
              <a:rPr sz="1600" spc="-10" dirty="0">
                <a:latin typeface="Tahoma"/>
                <a:cs typeface="Tahoma"/>
              </a:rPr>
              <a:t>лови</a:t>
            </a:r>
            <a:r>
              <a:rPr sz="1600" spc="-5" dirty="0">
                <a:latin typeface="Tahoma"/>
                <a:cs typeface="Tahoma"/>
              </a:rPr>
              <a:t>я</a:t>
            </a:r>
            <a:r>
              <a:rPr sz="1600" dirty="0">
                <a:latin typeface="Tahoma"/>
                <a:cs typeface="Tahoma"/>
              </a:rPr>
              <a:t>	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д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о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п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ол</a:t>
            </a:r>
            <a:r>
              <a:rPr sz="1600" spc="5" dirty="0">
                <a:solidFill>
                  <a:srgbClr val="FF0000"/>
                </a:solidFill>
                <a:latin typeface="Tahoma"/>
                <a:cs typeface="Tahoma"/>
              </a:rPr>
              <a:t>н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ен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ы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	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(напр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име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р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,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	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у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то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чне</a:t>
            </a:r>
            <a:r>
              <a:rPr sz="1600" spc="5" dirty="0">
                <a:solidFill>
                  <a:srgbClr val="FF0000"/>
                </a:solidFill>
                <a:latin typeface="Tahoma"/>
                <a:cs typeface="Tahoma"/>
              </a:rPr>
              <a:t>н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о,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	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ч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т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о  образовательные</a:t>
            </a:r>
            <a:r>
              <a:rPr sz="1600" spc="38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задачи</a:t>
            </a:r>
            <a:r>
              <a:rPr sz="1600" spc="38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могут</a:t>
            </a:r>
            <a:r>
              <a:rPr sz="1600" spc="39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решаться</a:t>
            </a:r>
            <a:r>
              <a:rPr sz="1600" spc="38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как</a:t>
            </a:r>
            <a:r>
              <a:rPr sz="1600" spc="39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с</a:t>
            </a:r>
            <a:r>
              <a:rPr sz="1600" spc="37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помощью</a:t>
            </a:r>
            <a:r>
              <a:rPr sz="1600" spc="38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новых</a:t>
            </a:r>
            <a:r>
              <a:rPr sz="1600" spc="39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форм</a:t>
            </a:r>
            <a:r>
              <a:rPr sz="1600" spc="4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организации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79526" y="1496313"/>
            <a:ext cx="8267065" cy="1640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процесса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образования</a:t>
            </a:r>
            <a:r>
              <a:rPr sz="16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(проектная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деятельность,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образовательная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ситуация, 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обогащенные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игры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детей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 в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центрах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детской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 активности,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проблемно-обучающие 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ситуации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 в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рамках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интеграции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образовательных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областей)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так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и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традиционных 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(фронтальные,</a:t>
            </a:r>
            <a:r>
              <a:rPr sz="1600" spc="3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групповые,</a:t>
            </a:r>
            <a:r>
              <a:rPr sz="1600" spc="2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индивидуальные</a:t>
            </a:r>
            <a:r>
              <a:rPr sz="1600" spc="1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занятия)</a:t>
            </a:r>
            <a:endParaRPr sz="16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1200"/>
              </a:spcBef>
              <a:tabLst>
                <a:tab pos="239395" algn="l"/>
                <a:tab pos="512445" algn="l"/>
                <a:tab pos="1270000" algn="l"/>
                <a:tab pos="1555115" algn="l"/>
                <a:tab pos="2694940" algn="l"/>
                <a:tab pos="2917825" algn="l"/>
                <a:tab pos="3418840" algn="l"/>
                <a:tab pos="3662679" algn="l"/>
                <a:tab pos="3952240" algn="l"/>
                <a:tab pos="4499610" algn="l"/>
                <a:tab pos="4969510" algn="l"/>
                <a:tab pos="5059045" algn="l"/>
                <a:tab pos="5434330" algn="l"/>
                <a:tab pos="5557520" algn="l"/>
                <a:tab pos="5995035" algn="l"/>
                <a:tab pos="6037580" algn="l"/>
                <a:tab pos="6369685" algn="l"/>
                <a:tab pos="6763384" algn="l"/>
                <a:tab pos="7494905" algn="l"/>
              </a:tabLst>
            </a:pPr>
            <a:r>
              <a:rPr sz="1600" spc="-5" dirty="0">
                <a:solidFill>
                  <a:srgbClr val="0D0D0D"/>
                </a:solidFill>
                <a:latin typeface="Tahoma"/>
                <a:cs typeface="Tahoma"/>
              </a:rPr>
              <a:t>-	В	бл</a:t>
            </a:r>
            <a:r>
              <a:rPr sz="1600" dirty="0">
                <a:solidFill>
                  <a:srgbClr val="0D0D0D"/>
                </a:solidFill>
                <a:latin typeface="Tahoma"/>
                <a:cs typeface="Tahoma"/>
              </a:rPr>
              <a:t>о</a:t>
            </a:r>
            <a:r>
              <a:rPr sz="1600" spc="-10" dirty="0">
                <a:solidFill>
                  <a:srgbClr val="0D0D0D"/>
                </a:solidFill>
                <a:latin typeface="Tahoma"/>
                <a:cs typeface="Tahoma"/>
              </a:rPr>
              <a:t>ке</a:t>
            </a:r>
            <a:r>
              <a:rPr sz="1600" spc="-5" dirty="0">
                <a:solidFill>
                  <a:srgbClr val="0D0D0D"/>
                </a:solidFill>
                <a:latin typeface="Tahoma"/>
                <a:cs typeface="Tahoma"/>
              </a:rPr>
              <a:t>,</a:t>
            </a:r>
            <a:r>
              <a:rPr sz="1600" dirty="0">
                <a:solidFill>
                  <a:srgbClr val="0D0D0D"/>
                </a:solidFill>
                <a:latin typeface="Tahoma"/>
                <a:cs typeface="Tahoma"/>
              </a:rPr>
              <a:t>	</a:t>
            </a:r>
            <a:r>
              <a:rPr sz="1600" spc="5" dirty="0">
                <a:solidFill>
                  <a:srgbClr val="0D0D0D"/>
                </a:solidFill>
                <a:latin typeface="Tahoma"/>
                <a:cs typeface="Tahoma"/>
              </a:rPr>
              <a:t>п</a:t>
            </a:r>
            <a:r>
              <a:rPr sz="1600" dirty="0">
                <a:solidFill>
                  <a:srgbClr val="0D0D0D"/>
                </a:solidFill>
                <a:latin typeface="Tahoma"/>
                <a:cs typeface="Tahoma"/>
              </a:rPr>
              <a:t>о</a:t>
            </a:r>
            <a:r>
              <a:rPr sz="1600" spc="-10" dirty="0">
                <a:solidFill>
                  <a:srgbClr val="0D0D0D"/>
                </a:solidFill>
                <a:latin typeface="Tahoma"/>
                <a:cs typeface="Tahoma"/>
              </a:rPr>
              <a:t>священ</a:t>
            </a:r>
            <a:r>
              <a:rPr sz="1600" dirty="0">
                <a:solidFill>
                  <a:srgbClr val="0D0D0D"/>
                </a:solidFill>
                <a:latin typeface="Tahoma"/>
                <a:cs typeface="Tahoma"/>
              </a:rPr>
              <a:t>н</a:t>
            </a:r>
            <a:r>
              <a:rPr sz="1600" spc="-5" dirty="0">
                <a:solidFill>
                  <a:srgbClr val="0D0D0D"/>
                </a:solidFill>
                <a:latin typeface="Tahoma"/>
                <a:cs typeface="Tahoma"/>
              </a:rPr>
              <a:t>ом</a:t>
            </a:r>
            <a:r>
              <a:rPr sz="1600" dirty="0">
                <a:solidFill>
                  <a:srgbClr val="0D0D0D"/>
                </a:solidFill>
                <a:latin typeface="Tahoma"/>
                <a:cs typeface="Tahoma"/>
              </a:rPr>
              <a:t>	</a:t>
            </a:r>
            <a:r>
              <a:rPr sz="1600" spc="-10" dirty="0">
                <a:solidFill>
                  <a:srgbClr val="0D0D0D"/>
                </a:solidFill>
                <a:latin typeface="Tahoma"/>
                <a:cs typeface="Tahoma"/>
              </a:rPr>
              <a:t>Р</a:t>
            </a:r>
            <a:r>
              <a:rPr sz="1600" spc="5" dirty="0">
                <a:solidFill>
                  <a:srgbClr val="0D0D0D"/>
                </a:solidFill>
                <a:latin typeface="Tahoma"/>
                <a:cs typeface="Tahoma"/>
              </a:rPr>
              <a:t>П</a:t>
            </a:r>
            <a:r>
              <a:rPr sz="1600" spc="-5" dirty="0">
                <a:solidFill>
                  <a:srgbClr val="0D0D0D"/>
                </a:solidFill>
                <a:latin typeface="Tahoma"/>
                <a:cs typeface="Tahoma"/>
              </a:rPr>
              <a:t>ПС,</a:t>
            </a:r>
            <a:r>
              <a:rPr sz="1600" dirty="0">
                <a:solidFill>
                  <a:srgbClr val="0D0D0D"/>
                </a:solidFill>
                <a:latin typeface="Tahoma"/>
                <a:cs typeface="Tahoma"/>
              </a:rPr>
              <a:t>	</a:t>
            </a:r>
            <a:r>
              <a:rPr sz="1600" spc="-10" dirty="0">
                <a:solidFill>
                  <a:srgbClr val="0D0D0D"/>
                </a:solidFill>
                <a:latin typeface="Tahoma"/>
                <a:cs typeface="Tahoma"/>
              </a:rPr>
              <a:t>у</a:t>
            </a:r>
            <a:r>
              <a:rPr sz="1600" dirty="0">
                <a:solidFill>
                  <a:srgbClr val="0D0D0D"/>
                </a:solidFill>
                <a:latin typeface="Tahoma"/>
                <a:cs typeface="Tahoma"/>
              </a:rPr>
              <a:t>то</a:t>
            </a:r>
            <a:r>
              <a:rPr sz="1600" spc="-5" dirty="0">
                <a:solidFill>
                  <a:srgbClr val="0D0D0D"/>
                </a:solidFill>
                <a:latin typeface="Tahoma"/>
                <a:cs typeface="Tahoma"/>
              </a:rPr>
              <a:t>чне</a:t>
            </a:r>
            <a:r>
              <a:rPr sz="1600" spc="5" dirty="0">
                <a:solidFill>
                  <a:srgbClr val="0D0D0D"/>
                </a:solidFill>
                <a:latin typeface="Tahoma"/>
                <a:cs typeface="Tahoma"/>
              </a:rPr>
              <a:t>н</a:t>
            </a:r>
            <a:r>
              <a:rPr sz="1600" spc="-5" dirty="0">
                <a:solidFill>
                  <a:srgbClr val="0D0D0D"/>
                </a:solidFill>
                <a:latin typeface="Tahoma"/>
                <a:cs typeface="Tahoma"/>
              </a:rPr>
              <a:t>о,</a:t>
            </a:r>
            <a:r>
              <a:rPr sz="1600" dirty="0">
                <a:solidFill>
                  <a:srgbClr val="0D0D0D"/>
                </a:solidFill>
                <a:latin typeface="Tahoma"/>
                <a:cs typeface="Tahoma"/>
              </a:rPr>
              <a:t>	</a:t>
            </a:r>
            <a:r>
              <a:rPr sz="1600" spc="-5" dirty="0">
                <a:solidFill>
                  <a:srgbClr val="0D0D0D"/>
                </a:solidFill>
                <a:latin typeface="Tahoma"/>
                <a:cs typeface="Tahoma"/>
              </a:rPr>
              <a:t>ч</a:t>
            </a:r>
            <a:r>
              <a:rPr sz="1600" dirty="0">
                <a:solidFill>
                  <a:srgbClr val="0D0D0D"/>
                </a:solidFill>
                <a:latin typeface="Tahoma"/>
                <a:cs typeface="Tahoma"/>
              </a:rPr>
              <a:t>т</a:t>
            </a:r>
            <a:r>
              <a:rPr sz="1600" spc="-5" dirty="0">
                <a:solidFill>
                  <a:srgbClr val="0D0D0D"/>
                </a:solidFill>
                <a:latin typeface="Tahoma"/>
                <a:cs typeface="Tahoma"/>
              </a:rPr>
              <a:t>о</a:t>
            </a:r>
            <a:r>
              <a:rPr sz="1600" dirty="0">
                <a:solidFill>
                  <a:srgbClr val="0D0D0D"/>
                </a:solidFill>
                <a:latin typeface="Tahoma"/>
                <a:cs typeface="Tahoma"/>
              </a:rPr>
              <a:t>	</a:t>
            </a:r>
            <a:r>
              <a:rPr sz="1600" spc="10" dirty="0">
                <a:latin typeface="Tahoma"/>
                <a:cs typeface="Tahoma"/>
              </a:rPr>
              <a:t>Ф</a:t>
            </a:r>
            <a:r>
              <a:rPr sz="1600" spc="-5" dirty="0">
                <a:latin typeface="Tahoma"/>
                <a:cs typeface="Tahoma"/>
              </a:rPr>
              <a:t>ОП</a:t>
            </a:r>
            <a:r>
              <a:rPr sz="1600" dirty="0">
                <a:latin typeface="Tahoma"/>
                <a:cs typeface="Tahoma"/>
              </a:rPr>
              <a:t>		</a:t>
            </a:r>
            <a:r>
              <a:rPr sz="1600" spc="-5" dirty="0">
                <a:latin typeface="Tahoma"/>
                <a:cs typeface="Tahoma"/>
              </a:rPr>
              <a:t>ДО</a:t>
            </a:r>
            <a:r>
              <a:rPr sz="1600" dirty="0">
                <a:latin typeface="Tahoma"/>
                <a:cs typeface="Tahoma"/>
              </a:rPr>
              <a:t>	</a:t>
            </a:r>
            <a:r>
              <a:rPr sz="1600" spc="-5" dirty="0">
                <a:latin typeface="Tahoma"/>
                <a:cs typeface="Tahoma"/>
              </a:rPr>
              <a:t>не</a:t>
            </a:r>
            <a:r>
              <a:rPr sz="1600" dirty="0">
                <a:latin typeface="Tahoma"/>
                <a:cs typeface="Tahoma"/>
              </a:rPr>
              <a:t>	</a:t>
            </a:r>
            <a:r>
              <a:rPr sz="1600" spc="-10" dirty="0">
                <a:latin typeface="Tahoma"/>
                <a:cs typeface="Tahoma"/>
              </a:rPr>
              <a:t>выд</a:t>
            </a:r>
            <a:r>
              <a:rPr sz="1600" spc="-5" dirty="0">
                <a:latin typeface="Tahoma"/>
                <a:cs typeface="Tahoma"/>
              </a:rPr>
              <a:t>в</a:t>
            </a:r>
            <a:r>
              <a:rPr sz="1600" spc="-10" dirty="0">
                <a:latin typeface="Tahoma"/>
                <a:cs typeface="Tahoma"/>
              </a:rPr>
              <a:t>игае</a:t>
            </a:r>
            <a:r>
              <a:rPr sz="1600" spc="-5" dirty="0">
                <a:latin typeface="Tahoma"/>
                <a:cs typeface="Tahoma"/>
              </a:rPr>
              <a:t>т</a:t>
            </a:r>
            <a:r>
              <a:rPr sz="1600" dirty="0">
                <a:latin typeface="Tahoma"/>
                <a:cs typeface="Tahoma"/>
              </a:rPr>
              <a:t>	</a:t>
            </a:r>
            <a:r>
              <a:rPr sz="1600" spc="-10" dirty="0">
                <a:latin typeface="Tahoma"/>
                <a:cs typeface="Tahoma"/>
              </a:rPr>
              <a:t>же</a:t>
            </a:r>
            <a:r>
              <a:rPr sz="1600" dirty="0">
                <a:latin typeface="Tahoma"/>
                <a:cs typeface="Tahoma"/>
              </a:rPr>
              <a:t>с</a:t>
            </a:r>
            <a:r>
              <a:rPr sz="1600" spc="-5" dirty="0">
                <a:latin typeface="Tahoma"/>
                <a:cs typeface="Tahoma"/>
              </a:rPr>
              <a:t>тких  требов</a:t>
            </a:r>
            <a:r>
              <a:rPr sz="1600" dirty="0">
                <a:latin typeface="Tahoma"/>
                <a:cs typeface="Tahoma"/>
              </a:rPr>
              <a:t>а</a:t>
            </a:r>
            <a:r>
              <a:rPr sz="1600" spc="-5" dirty="0">
                <a:latin typeface="Tahoma"/>
                <a:cs typeface="Tahoma"/>
              </a:rPr>
              <a:t>ний</a:t>
            </a:r>
            <a:r>
              <a:rPr sz="1600" dirty="0">
                <a:latin typeface="Tahoma"/>
                <a:cs typeface="Tahoma"/>
              </a:rPr>
              <a:t>	</a:t>
            </a:r>
            <a:r>
              <a:rPr sz="1600" spc="-43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к</a:t>
            </a:r>
            <a:r>
              <a:rPr sz="1600" dirty="0">
                <a:latin typeface="Tahoma"/>
                <a:cs typeface="Tahoma"/>
              </a:rPr>
              <a:t>	</a:t>
            </a:r>
            <a:r>
              <a:rPr sz="1600" spc="-5" dirty="0">
                <a:latin typeface="Tahoma"/>
                <a:cs typeface="Tahoma"/>
              </a:rPr>
              <a:t>организации</a:t>
            </a:r>
            <a:r>
              <a:rPr sz="1600" dirty="0">
                <a:latin typeface="Tahoma"/>
                <a:cs typeface="Tahoma"/>
              </a:rPr>
              <a:t>	Р</a:t>
            </a:r>
            <a:r>
              <a:rPr sz="1600" spc="-10" dirty="0">
                <a:latin typeface="Tahoma"/>
                <a:cs typeface="Tahoma"/>
              </a:rPr>
              <a:t>П</a:t>
            </a:r>
            <a:r>
              <a:rPr sz="1600" spc="-5" dirty="0">
                <a:latin typeface="Tahoma"/>
                <a:cs typeface="Tahoma"/>
              </a:rPr>
              <a:t>ПС,</a:t>
            </a:r>
            <a:r>
              <a:rPr sz="1600" dirty="0">
                <a:latin typeface="Tahoma"/>
                <a:cs typeface="Tahoma"/>
              </a:rPr>
              <a:t>	</a:t>
            </a:r>
            <a:r>
              <a:rPr sz="1600" spc="-5" dirty="0">
                <a:latin typeface="Tahoma"/>
                <a:cs typeface="Tahoma"/>
              </a:rPr>
              <a:t>и</a:t>
            </a:r>
            <a:r>
              <a:rPr sz="1600" dirty="0">
                <a:latin typeface="Tahoma"/>
                <a:cs typeface="Tahoma"/>
              </a:rPr>
              <a:t>	</a:t>
            </a:r>
            <a:r>
              <a:rPr sz="1600" spc="-5" dirty="0">
                <a:latin typeface="Tahoma"/>
                <a:cs typeface="Tahoma"/>
              </a:rPr>
              <a:t>о</a:t>
            </a:r>
            <a:r>
              <a:rPr sz="1600" spc="-15" dirty="0">
                <a:latin typeface="Tahoma"/>
                <a:cs typeface="Tahoma"/>
              </a:rPr>
              <a:t>с</a:t>
            </a:r>
            <a:r>
              <a:rPr sz="1600" spc="-5" dirty="0">
                <a:latin typeface="Tahoma"/>
                <a:cs typeface="Tahoma"/>
              </a:rPr>
              <a:t>тав</a:t>
            </a:r>
            <a:r>
              <a:rPr sz="1600" dirty="0">
                <a:latin typeface="Tahoma"/>
                <a:cs typeface="Tahoma"/>
              </a:rPr>
              <a:t>л</a:t>
            </a:r>
            <a:r>
              <a:rPr sz="1600" spc="-5" dirty="0">
                <a:latin typeface="Tahoma"/>
                <a:cs typeface="Tahoma"/>
              </a:rPr>
              <a:t>яет</a:t>
            </a:r>
            <a:r>
              <a:rPr sz="1600" dirty="0">
                <a:latin typeface="Tahoma"/>
                <a:cs typeface="Tahoma"/>
              </a:rPr>
              <a:t>		</a:t>
            </a:r>
            <a:r>
              <a:rPr sz="1600" spc="-5" dirty="0">
                <a:latin typeface="Tahoma"/>
                <a:cs typeface="Tahoma"/>
              </a:rPr>
              <a:t>за</a:t>
            </a:r>
            <a:r>
              <a:rPr sz="1600" dirty="0">
                <a:latin typeface="Tahoma"/>
                <a:cs typeface="Tahoma"/>
              </a:rPr>
              <a:t>	</a:t>
            </a:r>
            <a:r>
              <a:rPr sz="1600" spc="5" dirty="0">
                <a:latin typeface="Tahoma"/>
                <a:cs typeface="Tahoma"/>
              </a:rPr>
              <a:t>Д</a:t>
            </a:r>
            <a:r>
              <a:rPr sz="1600" dirty="0">
                <a:latin typeface="Tahoma"/>
                <a:cs typeface="Tahoma"/>
              </a:rPr>
              <a:t>О</a:t>
            </a:r>
            <a:r>
              <a:rPr sz="1600" spc="-5" dirty="0">
                <a:latin typeface="Tahoma"/>
                <a:cs typeface="Tahoma"/>
              </a:rPr>
              <a:t>О</a:t>
            </a:r>
            <a:r>
              <a:rPr sz="1600" dirty="0">
                <a:latin typeface="Tahoma"/>
                <a:cs typeface="Tahoma"/>
              </a:rPr>
              <a:t>		</a:t>
            </a:r>
            <a:r>
              <a:rPr sz="1600" spc="-10" dirty="0">
                <a:latin typeface="Tahoma"/>
                <a:cs typeface="Tahoma"/>
              </a:rPr>
              <a:t>п</a:t>
            </a:r>
            <a:r>
              <a:rPr sz="1600" spc="-5" dirty="0">
                <a:latin typeface="Tahoma"/>
                <a:cs typeface="Tahoma"/>
              </a:rPr>
              <a:t>раво</a:t>
            </a:r>
            <a:r>
              <a:rPr sz="1600" dirty="0">
                <a:latin typeface="Tahoma"/>
                <a:cs typeface="Tahoma"/>
              </a:rPr>
              <a:t>	</a:t>
            </a:r>
            <a:r>
              <a:rPr sz="1600" spc="-10" dirty="0">
                <a:latin typeface="Tahoma"/>
                <a:cs typeface="Tahoma"/>
              </a:rPr>
              <a:t>сам</a:t>
            </a:r>
            <a:r>
              <a:rPr sz="1600" dirty="0">
                <a:latin typeface="Tahoma"/>
                <a:cs typeface="Tahoma"/>
              </a:rPr>
              <a:t>о</a:t>
            </a:r>
            <a:r>
              <a:rPr sz="1600" spc="-10" dirty="0">
                <a:latin typeface="Tahoma"/>
                <a:cs typeface="Tahoma"/>
              </a:rPr>
              <a:t>с</a:t>
            </a:r>
            <a:r>
              <a:rPr sz="1600" spc="-5" dirty="0">
                <a:latin typeface="Tahoma"/>
                <a:cs typeface="Tahoma"/>
              </a:rPr>
              <a:t>т</a:t>
            </a:r>
            <a:r>
              <a:rPr sz="1600" dirty="0">
                <a:latin typeface="Tahoma"/>
                <a:cs typeface="Tahoma"/>
              </a:rPr>
              <a:t>о</a:t>
            </a:r>
            <a:r>
              <a:rPr sz="1600" spc="-5" dirty="0">
                <a:latin typeface="Tahoma"/>
                <a:cs typeface="Tahoma"/>
              </a:rPr>
              <a:t>ятель</a:t>
            </a:r>
            <a:r>
              <a:rPr sz="1600" spc="10" dirty="0">
                <a:latin typeface="Tahoma"/>
                <a:cs typeface="Tahoma"/>
              </a:rPr>
              <a:t>н</a:t>
            </a:r>
            <a:r>
              <a:rPr sz="1600" spc="-5" dirty="0">
                <a:latin typeface="Tahoma"/>
                <a:cs typeface="Tahoma"/>
              </a:rPr>
              <a:t>о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79526" y="3111830"/>
            <a:ext cx="8267700" cy="1397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Tahoma"/>
                <a:cs typeface="Tahoma"/>
              </a:rPr>
              <a:t>проектировать</a:t>
            </a:r>
            <a:r>
              <a:rPr sz="1600" spc="42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предметно-пространственную</a:t>
            </a:r>
            <a:r>
              <a:rPr sz="1600" spc="44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среду</a:t>
            </a:r>
            <a:r>
              <a:rPr sz="1600" spc="425" dirty="0"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0D0D0D"/>
                </a:solidFill>
                <a:latin typeface="Tahoma"/>
                <a:cs typeface="Tahoma"/>
              </a:rPr>
              <a:t>в</a:t>
            </a:r>
            <a:r>
              <a:rPr sz="1600" spc="420" dirty="0">
                <a:solidFill>
                  <a:srgbClr val="0D0D0D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0D0D0D"/>
                </a:solidFill>
                <a:latin typeface="Tahoma"/>
                <a:cs typeface="Tahoma"/>
              </a:rPr>
              <a:t>соответствии</a:t>
            </a:r>
            <a:r>
              <a:rPr sz="1600" spc="430" dirty="0">
                <a:solidFill>
                  <a:srgbClr val="0D0D0D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0D0D0D"/>
                </a:solidFill>
                <a:latin typeface="Tahoma"/>
                <a:cs typeface="Tahoma"/>
              </a:rPr>
              <a:t>с</a:t>
            </a:r>
            <a:r>
              <a:rPr sz="1600" spc="420" dirty="0">
                <a:solidFill>
                  <a:srgbClr val="0D0D0D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0D0D0D"/>
                </a:solidFill>
                <a:latin typeface="Tahoma"/>
                <a:cs typeface="Tahoma"/>
              </a:rPr>
              <a:t>ФГОС</a:t>
            </a:r>
            <a:r>
              <a:rPr sz="1600" spc="430" dirty="0">
                <a:solidFill>
                  <a:srgbClr val="0D0D0D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0D0D0D"/>
                </a:solidFill>
                <a:latin typeface="Tahoma"/>
                <a:cs typeface="Tahoma"/>
              </a:rPr>
              <a:t>ДО</a:t>
            </a:r>
            <a:r>
              <a:rPr sz="1600" spc="420" dirty="0">
                <a:solidFill>
                  <a:srgbClr val="0D0D0D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0D0D0D"/>
                </a:solidFill>
                <a:latin typeface="Tahoma"/>
                <a:cs typeface="Tahoma"/>
              </a:rPr>
              <a:t>и</a:t>
            </a:r>
            <a:r>
              <a:rPr sz="1600" spc="434" dirty="0">
                <a:solidFill>
                  <a:srgbClr val="0D0D0D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0D0D0D"/>
                </a:solidFill>
                <a:latin typeface="Tahoma"/>
                <a:cs typeface="Tahoma"/>
              </a:rPr>
              <a:t>с</a:t>
            </a:r>
            <a:endParaRPr sz="1600">
              <a:latin typeface="Tahoma"/>
              <a:cs typeface="Tahoma"/>
            </a:endParaRPr>
          </a:p>
          <a:p>
            <a:pPr marL="12700" algn="just">
              <a:lnSpc>
                <a:spcPct val="100000"/>
              </a:lnSpc>
              <a:spcBef>
                <a:spcPts val="5"/>
              </a:spcBef>
            </a:pPr>
            <a:r>
              <a:rPr sz="1600" spc="-10" dirty="0">
                <a:solidFill>
                  <a:srgbClr val="0D0D0D"/>
                </a:solidFill>
                <a:latin typeface="Tahoma"/>
                <a:cs typeface="Tahoma"/>
              </a:rPr>
              <a:t>учетом</a:t>
            </a:r>
            <a:r>
              <a:rPr sz="1600" spc="35" dirty="0">
                <a:solidFill>
                  <a:srgbClr val="0D0D0D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0D0D0D"/>
                </a:solidFill>
                <a:latin typeface="Tahoma"/>
                <a:cs typeface="Tahoma"/>
              </a:rPr>
              <a:t>целей</a:t>
            </a:r>
            <a:r>
              <a:rPr sz="1600" dirty="0">
                <a:solidFill>
                  <a:srgbClr val="0D0D0D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0D0D0D"/>
                </a:solidFill>
                <a:latin typeface="Tahoma"/>
                <a:cs typeface="Tahoma"/>
              </a:rPr>
              <a:t>и</a:t>
            </a:r>
            <a:r>
              <a:rPr sz="1600" dirty="0">
                <a:solidFill>
                  <a:srgbClr val="0D0D0D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0D0D0D"/>
                </a:solidFill>
                <a:latin typeface="Tahoma"/>
                <a:cs typeface="Tahoma"/>
              </a:rPr>
              <a:t>принципов</a:t>
            </a:r>
            <a:r>
              <a:rPr sz="1600" spc="15" dirty="0">
                <a:solidFill>
                  <a:srgbClr val="0D0D0D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0D0D0D"/>
                </a:solidFill>
                <a:latin typeface="Tahoma"/>
                <a:cs typeface="Tahoma"/>
              </a:rPr>
              <a:t>Программы,</a:t>
            </a:r>
            <a:r>
              <a:rPr sz="1600" spc="25" dirty="0">
                <a:solidFill>
                  <a:srgbClr val="0D0D0D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0D0D0D"/>
                </a:solidFill>
                <a:latin typeface="Tahoma"/>
                <a:cs typeface="Tahoma"/>
              </a:rPr>
              <a:t>а</a:t>
            </a:r>
            <a:r>
              <a:rPr sz="1600" spc="10" dirty="0">
                <a:solidFill>
                  <a:srgbClr val="0D0D0D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0D0D0D"/>
                </a:solidFill>
                <a:latin typeface="Tahoma"/>
                <a:cs typeface="Tahoma"/>
              </a:rPr>
              <a:t>также</a:t>
            </a:r>
            <a:r>
              <a:rPr sz="1600" spc="15" dirty="0">
                <a:solidFill>
                  <a:srgbClr val="0D0D0D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0D0D0D"/>
                </a:solidFill>
                <a:latin typeface="Tahoma"/>
                <a:cs typeface="Tahoma"/>
              </a:rPr>
              <a:t>ряда</a:t>
            </a:r>
            <a:r>
              <a:rPr sz="1600" spc="5" dirty="0">
                <a:solidFill>
                  <a:srgbClr val="0D0D0D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0D0D0D"/>
                </a:solidFill>
                <a:latin typeface="Tahoma"/>
                <a:cs typeface="Tahoma"/>
              </a:rPr>
              <a:t>требований</a:t>
            </a:r>
            <a:r>
              <a:rPr sz="1600" b="1" spc="-5" dirty="0">
                <a:solidFill>
                  <a:srgbClr val="FF0000"/>
                </a:solidFill>
                <a:latin typeface="Tahoma"/>
                <a:cs typeface="Tahoma"/>
              </a:rPr>
              <a:t>*</a:t>
            </a:r>
            <a:endParaRPr sz="1600">
              <a:latin typeface="Tahoma"/>
              <a:cs typeface="Tahoma"/>
            </a:endParaRPr>
          </a:p>
          <a:p>
            <a:pPr marL="12700" marR="7620" algn="just">
              <a:lnSpc>
                <a:spcPct val="100000"/>
              </a:lnSpc>
              <a:spcBef>
                <a:spcPts val="1200"/>
              </a:spcBef>
            </a:pPr>
            <a:r>
              <a:rPr sz="1600" spc="-5" dirty="0">
                <a:latin typeface="Tahoma"/>
                <a:cs typeface="Tahoma"/>
              </a:rPr>
              <a:t>-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Блок,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посвященный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материально-техническому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обеспечению</a:t>
            </a:r>
            <a:r>
              <a:rPr sz="1600" dirty="0">
                <a:latin typeface="Tahoma"/>
                <a:cs typeface="Tahoma"/>
              </a:rPr>
              <a:t> Программы, </a:t>
            </a:r>
            <a:r>
              <a:rPr sz="1600" spc="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обеспеченности методическими материалами и </a:t>
            </a:r>
            <a:r>
              <a:rPr sz="1600" spc="-10" dirty="0">
                <a:latin typeface="Tahoma"/>
                <a:cs typeface="Tahoma"/>
              </a:rPr>
              <a:t>средствами </a:t>
            </a:r>
            <a:r>
              <a:rPr sz="1600" spc="-5" dirty="0">
                <a:latin typeface="Tahoma"/>
                <a:cs typeface="Tahoma"/>
              </a:rPr>
              <a:t>обучения и воспитания, 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наполнен</a:t>
            </a:r>
            <a:r>
              <a:rPr sz="1600" spc="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обобщенными</a:t>
            </a:r>
            <a:r>
              <a:rPr sz="1600" spc="3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требованиями</a:t>
            </a:r>
            <a:r>
              <a:rPr sz="1600" b="1" spc="-5" dirty="0">
                <a:solidFill>
                  <a:srgbClr val="FF0000"/>
                </a:solidFill>
                <a:latin typeface="Tahoma"/>
                <a:cs typeface="Tahoma"/>
              </a:rPr>
              <a:t>*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01574" y="1370787"/>
            <a:ext cx="217804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1" dirty="0">
                <a:solidFill>
                  <a:srgbClr val="FF0000"/>
                </a:solidFill>
                <a:latin typeface="Tahoma"/>
                <a:cs typeface="Tahoma"/>
              </a:rPr>
              <a:t>!</a:t>
            </a:r>
            <a:endParaRPr sz="44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01574" y="5322570"/>
            <a:ext cx="8568055" cy="1488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FF0000"/>
                </a:solidFill>
                <a:latin typeface="Tahoma"/>
                <a:cs typeface="Tahoma"/>
              </a:rPr>
              <a:t>*</a:t>
            </a:r>
            <a:r>
              <a:rPr sz="1600" b="1" spc="3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«Рекомендации</a:t>
            </a:r>
            <a:r>
              <a:rPr sz="1600" spc="2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по</a:t>
            </a:r>
            <a:r>
              <a:rPr sz="1600" spc="1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формированию</a:t>
            </a:r>
            <a:r>
              <a:rPr sz="1600" spc="2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инфраструктуры</a:t>
            </a:r>
            <a:r>
              <a:rPr sz="1600" spc="5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дошкольных</a:t>
            </a:r>
            <a:r>
              <a:rPr sz="1600" spc="2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образовательных 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организаций</a:t>
            </a:r>
            <a:r>
              <a:rPr sz="1600" spc="1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и комплектации</a:t>
            </a:r>
            <a:r>
              <a:rPr sz="1600" spc="4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учебно-методических</a:t>
            </a:r>
            <a:r>
              <a:rPr sz="1600" spc="5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материалов</a:t>
            </a:r>
            <a:r>
              <a:rPr sz="1600" spc="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в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целях</a:t>
            </a:r>
            <a:r>
              <a:rPr sz="1600" spc="5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реализации </a:t>
            </a:r>
            <a:r>
              <a:rPr sz="1600" spc="-5" dirty="0">
                <a:latin typeface="Tahoma"/>
                <a:cs typeface="Tahoma"/>
              </a:rPr>
              <a:t> образовательных</a:t>
            </a:r>
            <a:r>
              <a:rPr sz="1600" spc="2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программ</a:t>
            </a:r>
            <a:r>
              <a:rPr sz="1600" spc="3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дошкольного</a:t>
            </a:r>
            <a:r>
              <a:rPr sz="1600" spc="7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образования»</a:t>
            </a:r>
            <a:r>
              <a:rPr sz="1600" spc="3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(письмо</a:t>
            </a:r>
            <a:r>
              <a:rPr sz="1600" spc="3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Минпросвещения</a:t>
            </a:r>
            <a:r>
              <a:rPr sz="1600" spc="55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России </a:t>
            </a:r>
            <a:r>
              <a:rPr sz="1600" spc="-5" dirty="0">
                <a:latin typeface="Tahoma"/>
                <a:cs typeface="Tahoma"/>
              </a:rPr>
              <a:t> ТВ-413-03</a:t>
            </a:r>
            <a:r>
              <a:rPr sz="1600" spc="1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от</a:t>
            </a:r>
            <a:r>
              <a:rPr sz="1600" spc="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13.02.2023) </a:t>
            </a:r>
            <a:r>
              <a:rPr sz="1600" spc="5" dirty="0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sz="16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ahoma"/>
                <a:cs typeface="Tahoma"/>
                <a:hlinkClick r:id="rId2"/>
              </a:rPr>
              <a:t>https://docs.edu.gov.ru/document/f4f7837770384bfa1faa1827ec8d72d4/?ysclid=le6tcj9677368 </a:t>
            </a:r>
            <a:r>
              <a:rPr sz="1600" spc="-484" dirty="0">
                <a:solidFill>
                  <a:srgbClr val="0000FF"/>
                </a:solidFill>
                <a:latin typeface="Tahoma"/>
                <a:cs typeface="Tahoma"/>
                <a:hlinkClick r:id="rId2"/>
              </a:rPr>
              <a:t> </a:t>
            </a:r>
            <a:r>
              <a:rPr sz="16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ahoma"/>
                <a:cs typeface="Tahoma"/>
                <a:hlinkClick r:id="rId2"/>
              </a:rPr>
              <a:t>387754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01574" y="2407237"/>
            <a:ext cx="217804" cy="2033270"/>
          </a:xfrm>
          <a:prstGeom prst="rect">
            <a:avLst/>
          </a:prstGeom>
        </p:spPr>
        <p:txBody>
          <a:bodyPr vert="horz" wrap="square" lIns="0" tIns="3454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720"/>
              </a:spcBef>
            </a:pPr>
            <a:r>
              <a:rPr sz="4400" b="1" dirty="0">
                <a:solidFill>
                  <a:srgbClr val="FF0000"/>
                </a:solidFill>
                <a:latin typeface="Tahoma"/>
                <a:cs typeface="Tahoma"/>
              </a:rPr>
              <a:t>!</a:t>
            </a:r>
            <a:endParaRPr sz="4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2625"/>
              </a:spcBef>
            </a:pPr>
            <a:r>
              <a:rPr sz="4400" b="1" dirty="0">
                <a:solidFill>
                  <a:srgbClr val="FF0000"/>
                </a:solidFill>
                <a:latin typeface="Tahoma"/>
                <a:cs typeface="Tahoma"/>
              </a:rPr>
              <a:t>!</a:t>
            </a:r>
            <a:endParaRPr sz="4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42614" y="364363"/>
            <a:ext cx="32150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u="heavy" spc="-5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Организационный</a:t>
            </a:r>
            <a:r>
              <a:rPr sz="1800" u="heavy" spc="-45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 </a:t>
            </a:r>
            <a:r>
              <a:rPr sz="1800" u="heavy" spc="-5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раздел:</a:t>
            </a:r>
            <a:endParaRPr sz="1800"/>
          </a:p>
        </p:txBody>
      </p:sp>
      <p:sp>
        <p:nvSpPr>
          <p:cNvPr id="3" name="object 3"/>
          <p:cNvSpPr txBox="1"/>
          <p:nvPr/>
        </p:nvSpPr>
        <p:spPr>
          <a:xfrm>
            <a:off x="618540" y="791082"/>
            <a:ext cx="8268970" cy="3028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  <a:buChar char="-"/>
              <a:tabLst>
                <a:tab pos="213995" algn="l"/>
              </a:tabLst>
            </a:pPr>
            <a:r>
              <a:rPr sz="1700" spc="-5" dirty="0">
                <a:latin typeface="Tahoma"/>
                <a:cs typeface="Tahoma"/>
              </a:rPr>
              <a:t>Представлен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развернутый примерный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перечень </a:t>
            </a:r>
            <a:r>
              <a:rPr sz="1700" spc="-5" dirty="0">
                <a:latin typeface="Tahoma"/>
                <a:cs typeface="Tahoma"/>
              </a:rPr>
              <a:t>художественной литературы </a:t>
            </a:r>
            <a:r>
              <a:rPr sz="1700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(для каждой группы детей от </a:t>
            </a:r>
            <a:r>
              <a:rPr sz="1700" dirty="0">
                <a:latin typeface="Tahoma"/>
                <a:cs typeface="Tahoma"/>
              </a:rPr>
              <a:t>1 </a:t>
            </a:r>
            <a:r>
              <a:rPr sz="1700" spc="-10" dirty="0">
                <a:latin typeface="Tahoma"/>
                <a:cs typeface="Tahoma"/>
              </a:rPr>
              <a:t>года </a:t>
            </a:r>
            <a:r>
              <a:rPr sz="1700" spc="-5" dirty="0">
                <a:latin typeface="Tahoma"/>
                <a:cs typeface="Tahoma"/>
              </a:rPr>
              <a:t>до </a:t>
            </a:r>
            <a:r>
              <a:rPr sz="1700" dirty="0">
                <a:latin typeface="Tahoma"/>
                <a:cs typeface="Tahoma"/>
              </a:rPr>
              <a:t>7 лет), </a:t>
            </a:r>
            <a:r>
              <a:rPr sz="1700" spc="-5" dirty="0">
                <a:latin typeface="Tahoma"/>
                <a:cs typeface="Tahoma"/>
              </a:rPr>
              <a:t>музыкальных произведений, игр, </a:t>
            </a:r>
            <a:r>
              <a:rPr sz="1700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упражнений </a:t>
            </a:r>
            <a:r>
              <a:rPr sz="1700" dirty="0">
                <a:latin typeface="Tahoma"/>
                <a:cs typeface="Tahoma"/>
              </a:rPr>
              <a:t>и т.п. </a:t>
            </a:r>
            <a:r>
              <a:rPr sz="1700" spc="-5" dirty="0">
                <a:latin typeface="Tahoma"/>
                <a:cs typeface="Tahoma"/>
              </a:rPr>
              <a:t>(для всех возрастных групп </a:t>
            </a:r>
            <a:r>
              <a:rPr sz="1700" dirty="0">
                <a:latin typeface="Tahoma"/>
                <a:cs typeface="Tahoma"/>
              </a:rPr>
              <a:t>от 2 мес. до 7 </a:t>
            </a:r>
            <a:r>
              <a:rPr sz="1700" spc="-5" dirty="0">
                <a:latin typeface="Tahoma"/>
                <a:cs typeface="Tahoma"/>
              </a:rPr>
              <a:t>лет), </a:t>
            </a:r>
            <a:r>
              <a:rPr sz="1700" dirty="0">
                <a:latin typeface="Tahoma"/>
                <a:cs typeface="Tahoma"/>
              </a:rPr>
              <a:t>произведений </a:t>
            </a:r>
            <a:r>
              <a:rPr sz="1700" spc="5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изобразительного искусства (для </a:t>
            </a:r>
            <a:r>
              <a:rPr sz="1700" dirty="0">
                <a:latin typeface="Tahoma"/>
                <a:cs typeface="Tahoma"/>
              </a:rPr>
              <a:t>каждой </a:t>
            </a:r>
            <a:r>
              <a:rPr sz="1700" spc="-5" dirty="0">
                <a:latin typeface="Tahoma"/>
                <a:cs typeface="Tahoma"/>
              </a:rPr>
              <a:t>возрастной группы от </a:t>
            </a:r>
            <a:r>
              <a:rPr sz="1700" dirty="0">
                <a:latin typeface="Tahoma"/>
                <a:cs typeface="Tahoma"/>
              </a:rPr>
              <a:t>2 </a:t>
            </a:r>
            <a:r>
              <a:rPr sz="1700" spc="-5" dirty="0">
                <a:latin typeface="Tahoma"/>
                <a:cs typeface="Tahoma"/>
              </a:rPr>
              <a:t>до </a:t>
            </a:r>
            <a:r>
              <a:rPr sz="1700" dirty="0">
                <a:latin typeface="Tahoma"/>
                <a:cs typeface="Tahoma"/>
              </a:rPr>
              <a:t>7 </a:t>
            </a:r>
            <a:r>
              <a:rPr sz="1700" spc="-5" dirty="0">
                <a:latin typeface="Tahoma"/>
                <a:cs typeface="Tahoma"/>
              </a:rPr>
              <a:t>лет), </a:t>
            </a:r>
            <a:r>
              <a:rPr sz="1700" dirty="0">
                <a:latin typeface="Tahoma"/>
                <a:cs typeface="Tahoma"/>
              </a:rPr>
              <a:t>а </a:t>
            </a:r>
            <a:r>
              <a:rPr sz="1700" spc="5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также</a:t>
            </a:r>
            <a:r>
              <a:rPr sz="1700" spc="5" dirty="0"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анимационных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произведений</a:t>
            </a:r>
            <a:r>
              <a:rPr sz="1700" spc="-5" dirty="0">
                <a:latin typeface="Tahoma"/>
                <a:cs typeface="Tahoma"/>
              </a:rPr>
              <a:t>,</a:t>
            </a:r>
            <a:r>
              <a:rPr sz="1700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которые</a:t>
            </a:r>
            <a:r>
              <a:rPr sz="1700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рекомендуются</a:t>
            </a:r>
            <a:r>
              <a:rPr sz="1700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для</a:t>
            </a:r>
            <a:r>
              <a:rPr sz="1700" dirty="0">
                <a:latin typeface="Tahoma"/>
                <a:cs typeface="Tahoma"/>
              </a:rPr>
              <a:t> семейного </a:t>
            </a:r>
            <a:r>
              <a:rPr sz="1700" spc="5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просмотра</a:t>
            </a:r>
            <a:r>
              <a:rPr sz="1700" dirty="0">
                <a:latin typeface="Tahoma"/>
                <a:cs typeface="Tahoma"/>
              </a:rPr>
              <a:t> и</a:t>
            </a:r>
            <a:r>
              <a:rPr sz="1700" spc="5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могут</a:t>
            </a:r>
            <a:r>
              <a:rPr sz="1700" spc="5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быть</a:t>
            </a:r>
            <a:r>
              <a:rPr sz="1700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использованы</a:t>
            </a:r>
            <a:r>
              <a:rPr sz="1700" dirty="0">
                <a:latin typeface="Tahoma"/>
                <a:cs typeface="Tahoma"/>
              </a:rPr>
              <a:t> в</a:t>
            </a:r>
            <a:r>
              <a:rPr sz="1700" spc="5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образовательном</a:t>
            </a:r>
            <a:r>
              <a:rPr sz="1700" dirty="0">
                <a:latin typeface="Tahoma"/>
                <a:cs typeface="Tahoma"/>
              </a:rPr>
              <a:t> процессе</a:t>
            </a:r>
            <a:r>
              <a:rPr sz="1700" spc="5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ДОО </a:t>
            </a:r>
            <a:r>
              <a:rPr sz="1700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(преимущественно </a:t>
            </a:r>
            <a:r>
              <a:rPr sz="1700" dirty="0">
                <a:latin typeface="Tahoma"/>
                <a:cs typeface="Tahoma"/>
              </a:rPr>
              <a:t>отечественные мультипликационные фильмы и </a:t>
            </a:r>
            <a:r>
              <a:rPr sz="1700" spc="-5" dirty="0">
                <a:latin typeface="Tahoma"/>
                <a:cs typeface="Tahoma"/>
              </a:rPr>
              <a:t>сериалы для </a:t>
            </a:r>
            <a:r>
              <a:rPr sz="1700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детей</a:t>
            </a:r>
            <a:r>
              <a:rPr sz="1700" dirty="0">
                <a:latin typeface="Tahoma"/>
                <a:cs typeface="Tahoma"/>
              </a:rPr>
              <a:t> </a:t>
            </a:r>
            <a:r>
              <a:rPr sz="1700" spc="5" dirty="0">
                <a:latin typeface="Tahoma"/>
                <a:cs typeface="Tahoma"/>
              </a:rPr>
              <a:t>5-6</a:t>
            </a:r>
            <a:r>
              <a:rPr sz="1700" spc="-25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и</a:t>
            </a:r>
            <a:r>
              <a:rPr sz="1700" spc="5" dirty="0">
                <a:latin typeface="Tahoma"/>
                <a:cs typeface="Tahoma"/>
              </a:rPr>
              <a:t> 6-7</a:t>
            </a:r>
            <a:r>
              <a:rPr sz="1700" spc="-25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лет)</a:t>
            </a:r>
            <a:endParaRPr sz="1700">
              <a:latin typeface="Tahoma"/>
              <a:cs typeface="Tahoma"/>
            </a:endParaRPr>
          </a:p>
          <a:p>
            <a:pPr marL="12700" marR="5080" algn="just">
              <a:lnSpc>
                <a:spcPct val="100000"/>
              </a:lnSpc>
              <a:spcBef>
                <a:spcPts val="1205"/>
              </a:spcBef>
              <a:buChar char="-"/>
              <a:tabLst>
                <a:tab pos="168275" algn="l"/>
              </a:tabLst>
            </a:pPr>
            <a:r>
              <a:rPr sz="1700" spc="-5" dirty="0">
                <a:latin typeface="Tahoma"/>
                <a:cs typeface="Tahoma"/>
              </a:rPr>
              <a:t>Примерный </a:t>
            </a:r>
            <a:r>
              <a:rPr sz="1700" dirty="0">
                <a:latin typeface="Tahoma"/>
                <a:cs typeface="Tahoma"/>
              </a:rPr>
              <a:t>режим и </a:t>
            </a:r>
            <a:r>
              <a:rPr sz="1700" spc="-5" dirty="0">
                <a:latin typeface="Tahoma"/>
                <a:cs typeface="Tahoma"/>
              </a:rPr>
              <a:t>распорядок дня </a:t>
            </a:r>
            <a:r>
              <a:rPr sz="1700" dirty="0">
                <a:latin typeface="Tahoma"/>
                <a:cs typeface="Tahoma"/>
              </a:rPr>
              <a:t>опирается на </a:t>
            </a:r>
            <a:r>
              <a:rPr sz="1700" spc="-5" dirty="0">
                <a:latin typeface="Tahoma"/>
                <a:cs typeface="Tahoma"/>
              </a:rPr>
              <a:t>действующие </a:t>
            </a:r>
            <a:r>
              <a:rPr sz="1700" dirty="0">
                <a:latin typeface="Tahoma"/>
                <a:cs typeface="Tahoma"/>
              </a:rPr>
              <a:t>СанПиН,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даны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как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четкие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требования,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обязательные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для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соблюдения,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так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и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рамочные 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ориентиры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для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изменения</a:t>
            </a:r>
            <a:r>
              <a:rPr sz="1700" spc="1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режима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и</a:t>
            </a:r>
            <a:r>
              <a:rPr sz="1700" spc="1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распорядка дня</a:t>
            </a:r>
            <a:endParaRPr sz="17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18540" y="3946397"/>
            <a:ext cx="8268334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62255" algn="l"/>
                <a:tab pos="560705" algn="l"/>
                <a:tab pos="1312545" algn="l"/>
                <a:tab pos="2975610" algn="l"/>
                <a:tab pos="4472305" algn="l"/>
                <a:tab pos="5121275" algn="l"/>
                <a:tab pos="6885305" algn="l"/>
                <a:tab pos="7898765" algn="l"/>
              </a:tabLst>
            </a:pPr>
            <a:r>
              <a:rPr sz="1700" dirty="0">
                <a:latin typeface="Tahoma"/>
                <a:cs typeface="Tahoma"/>
              </a:rPr>
              <a:t>-	В	блоке	«Феде</a:t>
            </a:r>
            <a:r>
              <a:rPr sz="1700" spc="-10" dirty="0">
                <a:latin typeface="Tahoma"/>
                <a:cs typeface="Tahoma"/>
              </a:rPr>
              <a:t>р</a:t>
            </a:r>
            <a:r>
              <a:rPr sz="1700" dirty="0">
                <a:latin typeface="Tahoma"/>
                <a:cs typeface="Tahoma"/>
              </a:rPr>
              <a:t>а</a:t>
            </a:r>
            <a:r>
              <a:rPr sz="1700" spc="-5" dirty="0">
                <a:latin typeface="Tahoma"/>
                <a:cs typeface="Tahoma"/>
              </a:rPr>
              <a:t>льны</a:t>
            </a:r>
            <a:r>
              <a:rPr sz="1700" dirty="0">
                <a:latin typeface="Tahoma"/>
                <a:cs typeface="Tahoma"/>
              </a:rPr>
              <a:t>й	</a:t>
            </a:r>
            <a:r>
              <a:rPr sz="1700" spc="-5" dirty="0">
                <a:latin typeface="Tahoma"/>
                <a:cs typeface="Tahoma"/>
              </a:rPr>
              <a:t>к</a:t>
            </a:r>
            <a:r>
              <a:rPr sz="1700" spc="5" dirty="0">
                <a:latin typeface="Tahoma"/>
                <a:cs typeface="Tahoma"/>
              </a:rPr>
              <a:t>а</a:t>
            </a:r>
            <a:r>
              <a:rPr sz="1700" spc="-5" dirty="0">
                <a:latin typeface="Tahoma"/>
                <a:cs typeface="Tahoma"/>
              </a:rPr>
              <a:t>л</a:t>
            </a:r>
            <a:r>
              <a:rPr sz="1700" dirty="0">
                <a:latin typeface="Tahoma"/>
                <a:cs typeface="Tahoma"/>
              </a:rPr>
              <a:t>ен</a:t>
            </a:r>
            <a:r>
              <a:rPr sz="1700" spc="-15" dirty="0">
                <a:latin typeface="Tahoma"/>
                <a:cs typeface="Tahoma"/>
              </a:rPr>
              <a:t>д</a:t>
            </a:r>
            <a:r>
              <a:rPr sz="1700" dirty="0">
                <a:latin typeface="Tahoma"/>
                <a:cs typeface="Tahoma"/>
              </a:rPr>
              <a:t>а</a:t>
            </a:r>
            <a:r>
              <a:rPr sz="1700" spc="-10" dirty="0">
                <a:latin typeface="Tahoma"/>
                <a:cs typeface="Tahoma"/>
              </a:rPr>
              <a:t>р</a:t>
            </a:r>
            <a:r>
              <a:rPr sz="1700" dirty="0">
                <a:latin typeface="Tahoma"/>
                <a:cs typeface="Tahoma"/>
              </a:rPr>
              <a:t>ный	</a:t>
            </a:r>
            <a:r>
              <a:rPr sz="1700" spc="-5" dirty="0">
                <a:latin typeface="Tahoma"/>
                <a:cs typeface="Tahoma"/>
              </a:rPr>
              <a:t>пл</a:t>
            </a:r>
            <a:r>
              <a:rPr sz="1700" spc="5" dirty="0">
                <a:latin typeface="Tahoma"/>
                <a:cs typeface="Tahoma"/>
              </a:rPr>
              <a:t>а</a:t>
            </a:r>
            <a:r>
              <a:rPr sz="1700" dirty="0">
                <a:latin typeface="Tahoma"/>
                <a:cs typeface="Tahoma"/>
              </a:rPr>
              <a:t>н	</a:t>
            </a:r>
            <a:r>
              <a:rPr sz="1700" spc="-5" dirty="0">
                <a:latin typeface="Tahoma"/>
                <a:cs typeface="Tahoma"/>
              </a:rPr>
              <a:t>в</a:t>
            </a:r>
            <a:r>
              <a:rPr sz="1700" spc="-10" dirty="0">
                <a:latin typeface="Tahoma"/>
                <a:cs typeface="Tahoma"/>
              </a:rPr>
              <a:t>о</a:t>
            </a:r>
            <a:r>
              <a:rPr sz="1700" dirty="0">
                <a:latin typeface="Tahoma"/>
                <a:cs typeface="Tahoma"/>
              </a:rPr>
              <a:t>с</a:t>
            </a:r>
            <a:r>
              <a:rPr sz="1700" spc="-5" dirty="0">
                <a:latin typeface="Tahoma"/>
                <a:cs typeface="Tahoma"/>
              </a:rPr>
              <a:t>пита</a:t>
            </a:r>
            <a:r>
              <a:rPr sz="1700" spc="-15" dirty="0">
                <a:latin typeface="Tahoma"/>
                <a:cs typeface="Tahoma"/>
              </a:rPr>
              <a:t>т</a:t>
            </a:r>
            <a:r>
              <a:rPr sz="1700" spc="-5" dirty="0">
                <a:latin typeface="Tahoma"/>
                <a:cs typeface="Tahoma"/>
              </a:rPr>
              <a:t>е</a:t>
            </a:r>
            <a:r>
              <a:rPr sz="1700" dirty="0">
                <a:latin typeface="Tahoma"/>
                <a:cs typeface="Tahoma"/>
              </a:rPr>
              <a:t>л</a:t>
            </a:r>
            <a:r>
              <a:rPr sz="1700" spc="-5" dirty="0">
                <a:latin typeface="Tahoma"/>
                <a:cs typeface="Tahoma"/>
              </a:rPr>
              <a:t>ьно</a:t>
            </a:r>
            <a:r>
              <a:rPr sz="1700" dirty="0">
                <a:latin typeface="Tahoma"/>
                <a:cs typeface="Tahoma"/>
              </a:rPr>
              <a:t>й	</a:t>
            </a:r>
            <a:r>
              <a:rPr sz="1700" spc="-10" dirty="0">
                <a:latin typeface="Tahoma"/>
                <a:cs typeface="Tahoma"/>
              </a:rPr>
              <a:t>р</a:t>
            </a:r>
            <a:r>
              <a:rPr sz="1700" dirty="0">
                <a:latin typeface="Tahoma"/>
                <a:cs typeface="Tahoma"/>
              </a:rPr>
              <a:t>або</a:t>
            </a:r>
            <a:r>
              <a:rPr sz="1700" spc="-10" dirty="0">
                <a:latin typeface="Tahoma"/>
                <a:cs typeface="Tahoma"/>
              </a:rPr>
              <a:t>т</a:t>
            </a:r>
            <a:r>
              <a:rPr sz="1700" dirty="0">
                <a:latin typeface="Tahoma"/>
                <a:cs typeface="Tahoma"/>
              </a:rPr>
              <a:t>ы»	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дан</a:t>
            </a:r>
            <a:endParaRPr sz="17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18540" y="4205173"/>
            <a:ext cx="8267700" cy="5448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перечень</a:t>
            </a:r>
            <a:r>
              <a:rPr sz="1700" spc="33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основных</a:t>
            </a:r>
            <a:r>
              <a:rPr sz="1700" spc="31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государственных</a:t>
            </a:r>
            <a:r>
              <a:rPr sz="1700" spc="31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и</a:t>
            </a:r>
            <a:r>
              <a:rPr sz="1700" spc="34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народных</a:t>
            </a:r>
            <a:r>
              <a:rPr sz="1700" spc="32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праздников,</a:t>
            </a:r>
            <a:r>
              <a:rPr sz="1700" spc="32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памятных</a:t>
            </a:r>
            <a:r>
              <a:rPr sz="1700" spc="30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дат,</a:t>
            </a:r>
            <a:r>
              <a:rPr sz="1700" spc="31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и</a:t>
            </a:r>
            <a:endParaRPr sz="17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уточнено,</a:t>
            </a:r>
            <a:r>
              <a:rPr sz="1700" spc="-2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что:</a:t>
            </a:r>
            <a:endParaRPr sz="17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18540" y="4723891"/>
            <a:ext cx="8268334" cy="544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план</a:t>
            </a:r>
            <a:r>
              <a:rPr sz="1700" spc="-1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является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 единым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для</a:t>
            </a:r>
            <a:r>
              <a:rPr sz="1700" spc="1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ДОО</a:t>
            </a:r>
            <a:endParaRPr sz="1700">
              <a:latin typeface="Tahoma"/>
              <a:cs typeface="Tahoma"/>
            </a:endParaRPr>
          </a:p>
          <a:p>
            <a:pPr marL="29908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ДОО</a:t>
            </a:r>
            <a:r>
              <a:rPr sz="1700" spc="45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вправе</a:t>
            </a:r>
            <a:r>
              <a:rPr sz="1700" spc="45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наряду</a:t>
            </a:r>
            <a:r>
              <a:rPr sz="1700" spc="45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с</a:t>
            </a:r>
            <a:r>
              <a:rPr sz="1700" spc="459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указанными</a:t>
            </a:r>
            <a:r>
              <a:rPr sz="1700" spc="46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в</a:t>
            </a:r>
            <a:r>
              <a:rPr sz="1700" spc="45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плане,</a:t>
            </a:r>
            <a:r>
              <a:rPr sz="1700" spc="46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проводить</a:t>
            </a:r>
            <a:r>
              <a:rPr sz="1700" spc="47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иные</a:t>
            </a:r>
            <a:r>
              <a:rPr sz="1700" spc="459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мероприятия,</a:t>
            </a:r>
            <a:endParaRPr sz="17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05052" y="5242052"/>
            <a:ext cx="7979409" cy="544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214755" algn="l"/>
                <a:tab pos="2562225" algn="l"/>
                <a:tab pos="4319905" algn="l"/>
                <a:tab pos="5789295" algn="l"/>
                <a:tab pos="6232525" algn="l"/>
              </a:tabLst>
            </a:pP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согласно	ключевым	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направлениям	воспитания	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и	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дополнительного </a:t>
            </a:r>
            <a:r>
              <a:rPr sz="1700" spc="-52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образования</a:t>
            </a:r>
            <a:r>
              <a:rPr sz="1700" spc="-2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детей</a:t>
            </a:r>
            <a:endParaRPr sz="17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18540" y="5759907"/>
            <a:ext cx="3977004" cy="285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299085" algn="l"/>
                <a:tab pos="299720" algn="l"/>
                <a:tab pos="844550" algn="l"/>
                <a:tab pos="2366010" algn="l"/>
                <a:tab pos="3176270" algn="l"/>
              </a:tabLst>
            </a:pPr>
            <a:r>
              <a:rPr sz="1700" spc="-10" dirty="0">
                <a:solidFill>
                  <a:srgbClr val="FF0000"/>
                </a:solidFill>
                <a:latin typeface="Tahoma"/>
                <a:cs typeface="Tahoma"/>
              </a:rPr>
              <a:t>в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се	мер</a:t>
            </a:r>
            <a:r>
              <a:rPr sz="1700" spc="-10" dirty="0">
                <a:solidFill>
                  <a:srgbClr val="FF0000"/>
                </a:solidFill>
                <a:latin typeface="Tahoma"/>
                <a:cs typeface="Tahoma"/>
              </a:rPr>
              <a:t>о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п</a:t>
            </a:r>
            <a:r>
              <a:rPr sz="1700" spc="-10" dirty="0">
                <a:solidFill>
                  <a:srgbClr val="FF0000"/>
                </a:solidFill>
                <a:latin typeface="Tahoma"/>
                <a:cs typeface="Tahoma"/>
              </a:rPr>
              <a:t>р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ия</a:t>
            </a:r>
            <a:r>
              <a:rPr sz="1700" spc="-10" dirty="0">
                <a:solidFill>
                  <a:srgbClr val="FF0000"/>
                </a:solidFill>
                <a:latin typeface="Tahoma"/>
                <a:cs typeface="Tahoma"/>
              </a:rPr>
              <a:t>т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и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я	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план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а	</a:t>
            </a:r>
            <a:r>
              <a:rPr sz="1700" spc="-20" dirty="0">
                <a:solidFill>
                  <a:srgbClr val="FF0000"/>
                </a:solidFill>
                <a:latin typeface="Tahoma"/>
                <a:cs typeface="Tahoma"/>
              </a:rPr>
              <a:t>д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олжны</a:t>
            </a:r>
            <a:endParaRPr sz="17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740021" y="5759907"/>
            <a:ext cx="4145915" cy="5448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9690">
              <a:lnSpc>
                <a:spcPct val="100000"/>
              </a:lnSpc>
              <a:spcBef>
                <a:spcPts val="105"/>
              </a:spcBef>
              <a:tabLst>
                <a:tab pos="1532255" algn="l"/>
                <a:tab pos="1850389" algn="l"/>
                <a:tab pos="2764790" algn="l"/>
              </a:tabLst>
            </a:pP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проводиться	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с	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учетом	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особенностей</a:t>
            </a:r>
            <a:endParaRPr sz="17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tabLst>
                <a:tab pos="2001520" algn="l"/>
              </a:tabLst>
            </a:pP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физиологических,	психоэмоциональных</a:t>
            </a:r>
            <a:endParaRPr sz="17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05052" y="6019596"/>
            <a:ext cx="3679190" cy="544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388745" algn="l"/>
                <a:tab pos="1682750" algn="l"/>
                <a:tab pos="2459990" algn="l"/>
              </a:tabLst>
            </a:pP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Пр</a:t>
            </a:r>
            <a:r>
              <a:rPr sz="1700" spc="-10" dirty="0">
                <a:solidFill>
                  <a:srgbClr val="FF0000"/>
                </a:solidFill>
                <a:latin typeface="Tahoma"/>
                <a:cs typeface="Tahoma"/>
              </a:rPr>
              <a:t>о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г</a:t>
            </a:r>
            <a:r>
              <a:rPr sz="1700" spc="-20" dirty="0">
                <a:solidFill>
                  <a:srgbClr val="FF0000"/>
                </a:solidFill>
                <a:latin typeface="Tahoma"/>
                <a:cs typeface="Tahoma"/>
              </a:rPr>
              <a:t>р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ам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м</a:t>
            </a:r>
            <a:r>
              <a:rPr sz="1700" spc="-20" dirty="0">
                <a:solidFill>
                  <a:srgbClr val="FF0000"/>
                </a:solidFill>
                <a:latin typeface="Tahoma"/>
                <a:cs typeface="Tahoma"/>
              </a:rPr>
              <a:t>ы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,	а	так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ж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е	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в</a:t>
            </a:r>
            <a:r>
              <a:rPr sz="1700" spc="-10" dirty="0">
                <a:solidFill>
                  <a:srgbClr val="FF0000"/>
                </a:solidFill>
                <a:latin typeface="Tahoma"/>
                <a:cs typeface="Tahoma"/>
              </a:rPr>
              <a:t>о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з</a:t>
            </a:r>
            <a:r>
              <a:rPr sz="1700" spc="-10" dirty="0">
                <a:solidFill>
                  <a:srgbClr val="FF0000"/>
                </a:solidFill>
                <a:latin typeface="Tahoma"/>
                <a:cs typeface="Tahoma"/>
              </a:rPr>
              <a:t>ра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стн</a:t>
            </a:r>
            <a:r>
              <a:rPr sz="1700" spc="-10" dirty="0">
                <a:solidFill>
                  <a:srgbClr val="FF0000"/>
                </a:solidFill>
                <a:latin typeface="Tahoma"/>
                <a:cs typeface="Tahoma"/>
              </a:rPr>
              <a:t>ы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х, 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особенностей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детей</a:t>
            </a:r>
            <a:endParaRPr sz="17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39674" y="795020"/>
            <a:ext cx="21717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1" dirty="0">
                <a:solidFill>
                  <a:srgbClr val="FF0000"/>
                </a:solidFill>
                <a:latin typeface="Tahoma"/>
                <a:cs typeface="Tahoma"/>
              </a:rPr>
              <a:t>!</a:t>
            </a:r>
            <a:endParaRPr sz="440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39674" y="3027680"/>
            <a:ext cx="217170" cy="18967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1" dirty="0">
                <a:solidFill>
                  <a:srgbClr val="FF0000"/>
                </a:solidFill>
                <a:latin typeface="Tahoma"/>
                <a:cs typeface="Tahoma"/>
              </a:rPr>
              <a:t>!</a:t>
            </a:r>
            <a:endParaRPr sz="4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4165"/>
              </a:spcBef>
            </a:pPr>
            <a:r>
              <a:rPr sz="4400" b="1" dirty="0">
                <a:solidFill>
                  <a:srgbClr val="FF0000"/>
                </a:solidFill>
                <a:latin typeface="Tahoma"/>
                <a:cs typeface="Tahoma"/>
              </a:rPr>
              <a:t>!</a:t>
            </a:r>
            <a:endParaRPr sz="4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223509" y="1846326"/>
            <a:ext cx="3538854" cy="2159635"/>
          </a:xfrm>
          <a:custGeom>
            <a:avLst/>
            <a:gdLst/>
            <a:ahLst/>
            <a:cxnLst/>
            <a:rect l="l" t="t" r="r" b="b"/>
            <a:pathLst>
              <a:path w="3538854" h="2159635">
                <a:moveTo>
                  <a:pt x="0" y="2159508"/>
                </a:moveTo>
                <a:lnTo>
                  <a:pt x="3538728" y="2159508"/>
                </a:lnTo>
                <a:lnTo>
                  <a:pt x="3538728" y="0"/>
                </a:lnTo>
                <a:lnTo>
                  <a:pt x="0" y="0"/>
                </a:lnTo>
                <a:lnTo>
                  <a:pt x="0" y="2159508"/>
                </a:lnTo>
                <a:close/>
              </a:path>
            </a:pathLst>
          </a:custGeom>
          <a:ln w="259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314188" y="1879473"/>
            <a:ext cx="3371850" cy="5969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250" b="1" spc="-5" dirty="0">
                <a:latin typeface="Tahoma"/>
                <a:cs typeface="Tahoma"/>
              </a:rPr>
              <a:t>Исходя</a:t>
            </a:r>
            <a:r>
              <a:rPr sz="1250" b="1" spc="-45" dirty="0">
                <a:latin typeface="Tahoma"/>
                <a:cs typeface="Tahoma"/>
              </a:rPr>
              <a:t> </a:t>
            </a:r>
            <a:r>
              <a:rPr sz="1250" b="1" dirty="0">
                <a:latin typeface="Tahoma"/>
                <a:cs typeface="Tahoma"/>
              </a:rPr>
              <a:t>из:</a:t>
            </a:r>
            <a:endParaRPr sz="1250">
              <a:latin typeface="Tahoma"/>
              <a:cs typeface="Tahoma"/>
            </a:endParaRPr>
          </a:p>
          <a:p>
            <a:pPr marL="286385" marR="5080" indent="-287020">
              <a:lnSpc>
                <a:spcPct val="100000"/>
              </a:lnSpc>
              <a:buFont typeface="Arial MT"/>
              <a:buChar char="•"/>
              <a:tabLst>
                <a:tab pos="286385" algn="l"/>
                <a:tab pos="287020" algn="l"/>
                <a:tab pos="1925955" algn="l"/>
                <a:tab pos="3268979" algn="l"/>
              </a:tabLst>
            </a:pPr>
            <a:r>
              <a:rPr sz="1250" spc="-5" dirty="0">
                <a:latin typeface="Tahoma"/>
                <a:cs typeface="Tahoma"/>
              </a:rPr>
              <a:t>Об</a:t>
            </a:r>
            <a:r>
              <a:rPr sz="1250" spc="-15" dirty="0">
                <a:latin typeface="Tahoma"/>
                <a:cs typeface="Tahoma"/>
              </a:rPr>
              <a:t>р</a:t>
            </a:r>
            <a:r>
              <a:rPr sz="1250" spc="-5" dirty="0">
                <a:latin typeface="Tahoma"/>
                <a:cs typeface="Tahoma"/>
              </a:rPr>
              <a:t>аз</a:t>
            </a:r>
            <a:r>
              <a:rPr sz="1250" spc="-25" dirty="0">
                <a:latin typeface="Tahoma"/>
                <a:cs typeface="Tahoma"/>
              </a:rPr>
              <a:t>о</a:t>
            </a:r>
            <a:r>
              <a:rPr sz="1250" spc="-5" dirty="0">
                <a:latin typeface="Tahoma"/>
                <a:cs typeface="Tahoma"/>
              </a:rPr>
              <a:t>в</a:t>
            </a:r>
            <a:r>
              <a:rPr sz="1250" spc="-15" dirty="0">
                <a:latin typeface="Tahoma"/>
                <a:cs typeface="Tahoma"/>
              </a:rPr>
              <a:t>а</a:t>
            </a:r>
            <a:r>
              <a:rPr sz="1250" spc="-5" dirty="0">
                <a:latin typeface="Tahoma"/>
                <a:cs typeface="Tahoma"/>
              </a:rPr>
              <a:t>т</a:t>
            </a:r>
            <a:r>
              <a:rPr sz="1250" spc="-10" dirty="0">
                <a:latin typeface="Tahoma"/>
                <a:cs typeface="Tahoma"/>
              </a:rPr>
              <a:t>е</a:t>
            </a:r>
            <a:r>
              <a:rPr sz="1250" dirty="0">
                <a:latin typeface="Tahoma"/>
                <a:cs typeface="Tahoma"/>
              </a:rPr>
              <a:t>л</a:t>
            </a:r>
            <a:r>
              <a:rPr sz="1250" spc="-10" dirty="0">
                <a:latin typeface="Tahoma"/>
                <a:cs typeface="Tahoma"/>
              </a:rPr>
              <a:t>ь</a:t>
            </a:r>
            <a:r>
              <a:rPr sz="1250" spc="-5" dirty="0">
                <a:latin typeface="Tahoma"/>
                <a:cs typeface="Tahoma"/>
              </a:rPr>
              <a:t>ных</a:t>
            </a:r>
            <a:r>
              <a:rPr sz="1250" dirty="0">
                <a:latin typeface="Tahoma"/>
                <a:cs typeface="Tahoma"/>
              </a:rPr>
              <a:t>	</a:t>
            </a:r>
            <a:r>
              <a:rPr sz="1250" spc="-5" dirty="0">
                <a:latin typeface="Tahoma"/>
                <a:cs typeface="Tahoma"/>
              </a:rPr>
              <a:t>п</a:t>
            </a:r>
            <a:r>
              <a:rPr sz="1250" spc="-15" dirty="0">
                <a:latin typeface="Tahoma"/>
                <a:cs typeface="Tahoma"/>
              </a:rPr>
              <a:t>о</a:t>
            </a:r>
            <a:r>
              <a:rPr sz="1250" spc="-5" dirty="0">
                <a:latin typeface="Tahoma"/>
                <a:cs typeface="Tahoma"/>
              </a:rPr>
              <a:t>т</a:t>
            </a:r>
            <a:r>
              <a:rPr sz="1250" spc="-15" dirty="0">
                <a:latin typeface="Tahoma"/>
                <a:cs typeface="Tahoma"/>
              </a:rPr>
              <a:t>р</a:t>
            </a:r>
            <a:r>
              <a:rPr sz="1250" spc="-10" dirty="0">
                <a:latin typeface="Tahoma"/>
                <a:cs typeface="Tahoma"/>
              </a:rPr>
              <a:t>еб</a:t>
            </a:r>
            <a:r>
              <a:rPr sz="1250" spc="-5" dirty="0">
                <a:latin typeface="Tahoma"/>
                <a:cs typeface="Tahoma"/>
              </a:rPr>
              <a:t>н</a:t>
            </a:r>
            <a:r>
              <a:rPr sz="1250" spc="-15" dirty="0">
                <a:latin typeface="Tahoma"/>
                <a:cs typeface="Tahoma"/>
              </a:rPr>
              <a:t>о</a:t>
            </a:r>
            <a:r>
              <a:rPr sz="1250" spc="-10" dirty="0">
                <a:latin typeface="Tahoma"/>
                <a:cs typeface="Tahoma"/>
              </a:rPr>
              <a:t>с</a:t>
            </a:r>
            <a:r>
              <a:rPr sz="1250" spc="-5" dirty="0">
                <a:latin typeface="Tahoma"/>
                <a:cs typeface="Tahoma"/>
              </a:rPr>
              <a:t>т</a:t>
            </a:r>
            <a:r>
              <a:rPr sz="1250" spc="-15" dirty="0">
                <a:latin typeface="Tahoma"/>
                <a:cs typeface="Tahoma"/>
              </a:rPr>
              <a:t>е</a:t>
            </a:r>
            <a:r>
              <a:rPr sz="1250" spc="-5" dirty="0">
                <a:latin typeface="Tahoma"/>
                <a:cs typeface="Tahoma"/>
              </a:rPr>
              <a:t>й</a:t>
            </a:r>
            <a:r>
              <a:rPr sz="1250" dirty="0">
                <a:latin typeface="Tahoma"/>
                <a:cs typeface="Tahoma"/>
              </a:rPr>
              <a:t>	</a:t>
            </a:r>
            <a:r>
              <a:rPr sz="1250" spc="-5" dirty="0">
                <a:latin typeface="Tahoma"/>
                <a:cs typeface="Tahoma"/>
              </a:rPr>
              <a:t>и  интересов</a:t>
            </a:r>
            <a:r>
              <a:rPr sz="1250" spc="-25" dirty="0">
                <a:latin typeface="Tahoma"/>
                <a:cs typeface="Tahoma"/>
              </a:rPr>
              <a:t> </a:t>
            </a:r>
            <a:r>
              <a:rPr sz="1250" spc="-5" dirty="0">
                <a:latin typeface="Tahoma"/>
                <a:cs typeface="Tahoma"/>
              </a:rPr>
              <a:t>детей,</a:t>
            </a:r>
            <a:r>
              <a:rPr sz="1250" spc="-20" dirty="0">
                <a:latin typeface="Tahoma"/>
                <a:cs typeface="Tahoma"/>
              </a:rPr>
              <a:t> </a:t>
            </a:r>
            <a:r>
              <a:rPr sz="1250" spc="-10" dirty="0">
                <a:latin typeface="Tahoma"/>
                <a:cs typeface="Tahoma"/>
              </a:rPr>
              <a:t>запросов</a:t>
            </a:r>
            <a:r>
              <a:rPr sz="1250" spc="-30" dirty="0">
                <a:latin typeface="Tahoma"/>
                <a:cs typeface="Tahoma"/>
              </a:rPr>
              <a:t> </a:t>
            </a:r>
            <a:r>
              <a:rPr sz="1250" spc="-5" dirty="0">
                <a:latin typeface="Tahoma"/>
                <a:cs typeface="Tahoma"/>
              </a:rPr>
              <a:t>родителей</a:t>
            </a:r>
            <a:endParaRPr sz="125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14188" y="2450973"/>
            <a:ext cx="3371215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6385" marR="5080" indent="-28702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286385" algn="l"/>
                <a:tab pos="287020" algn="l"/>
                <a:tab pos="2148840" algn="l"/>
              </a:tabLst>
            </a:pPr>
            <a:r>
              <a:rPr sz="1250" spc="-10" dirty="0">
                <a:latin typeface="Tahoma"/>
                <a:cs typeface="Tahoma"/>
              </a:rPr>
              <a:t>В</a:t>
            </a:r>
            <a:r>
              <a:rPr sz="1250" spc="-15" dirty="0">
                <a:latin typeface="Tahoma"/>
                <a:cs typeface="Tahoma"/>
              </a:rPr>
              <a:t>о</a:t>
            </a:r>
            <a:r>
              <a:rPr sz="1250" spc="-5" dirty="0">
                <a:latin typeface="Tahoma"/>
                <a:cs typeface="Tahoma"/>
              </a:rPr>
              <a:t>з</a:t>
            </a:r>
            <a:r>
              <a:rPr sz="1250" spc="-10" dirty="0">
                <a:latin typeface="Tahoma"/>
                <a:cs typeface="Tahoma"/>
              </a:rPr>
              <a:t>м</a:t>
            </a:r>
            <a:r>
              <a:rPr sz="1250" spc="-15" dirty="0">
                <a:latin typeface="Tahoma"/>
                <a:cs typeface="Tahoma"/>
              </a:rPr>
              <a:t>о</a:t>
            </a:r>
            <a:r>
              <a:rPr sz="1250" spc="-10" dirty="0">
                <a:latin typeface="Tahoma"/>
                <a:cs typeface="Tahoma"/>
              </a:rPr>
              <a:t>ж</a:t>
            </a:r>
            <a:r>
              <a:rPr sz="1250" spc="-5" dirty="0">
                <a:latin typeface="Tahoma"/>
                <a:cs typeface="Tahoma"/>
              </a:rPr>
              <a:t>н</a:t>
            </a:r>
            <a:r>
              <a:rPr sz="1250" spc="-15" dirty="0">
                <a:latin typeface="Tahoma"/>
                <a:cs typeface="Tahoma"/>
              </a:rPr>
              <a:t>о</a:t>
            </a:r>
            <a:r>
              <a:rPr sz="1250" spc="-10" dirty="0">
                <a:latin typeface="Tahoma"/>
                <a:cs typeface="Tahoma"/>
              </a:rPr>
              <a:t>с</a:t>
            </a:r>
            <a:r>
              <a:rPr sz="1250" spc="-5" dirty="0">
                <a:latin typeface="Tahoma"/>
                <a:cs typeface="Tahoma"/>
              </a:rPr>
              <a:t>т</a:t>
            </a:r>
            <a:r>
              <a:rPr sz="1250" spc="-10" dirty="0">
                <a:latin typeface="Tahoma"/>
                <a:cs typeface="Tahoma"/>
              </a:rPr>
              <a:t>е</a:t>
            </a:r>
            <a:r>
              <a:rPr sz="1250" spc="-5" dirty="0">
                <a:latin typeface="Tahoma"/>
                <a:cs typeface="Tahoma"/>
              </a:rPr>
              <a:t>й</a:t>
            </a:r>
            <a:r>
              <a:rPr sz="1250" dirty="0">
                <a:latin typeface="Tahoma"/>
                <a:cs typeface="Tahoma"/>
              </a:rPr>
              <a:t>	</a:t>
            </a:r>
            <a:r>
              <a:rPr sz="1250" spc="-5" dirty="0">
                <a:latin typeface="Tahoma"/>
                <a:cs typeface="Tahoma"/>
              </a:rPr>
              <a:t>п</a:t>
            </a:r>
            <a:r>
              <a:rPr sz="1250" spc="-10" dirty="0">
                <a:latin typeface="Tahoma"/>
                <a:cs typeface="Tahoma"/>
              </a:rPr>
              <a:t>е</a:t>
            </a:r>
            <a:r>
              <a:rPr sz="1250" spc="-15" dirty="0">
                <a:latin typeface="Tahoma"/>
                <a:cs typeface="Tahoma"/>
              </a:rPr>
              <a:t>д</a:t>
            </a:r>
            <a:r>
              <a:rPr sz="1250" spc="-5" dirty="0">
                <a:latin typeface="Tahoma"/>
                <a:cs typeface="Tahoma"/>
              </a:rPr>
              <a:t>аг</a:t>
            </a:r>
            <a:r>
              <a:rPr sz="1250" spc="-15" dirty="0">
                <a:latin typeface="Tahoma"/>
                <a:cs typeface="Tahoma"/>
              </a:rPr>
              <a:t>о</a:t>
            </a:r>
            <a:r>
              <a:rPr sz="1250" spc="-5" dirty="0">
                <a:latin typeface="Tahoma"/>
                <a:cs typeface="Tahoma"/>
              </a:rPr>
              <a:t>гическ</a:t>
            </a:r>
            <a:r>
              <a:rPr sz="1250" spc="-15" dirty="0">
                <a:latin typeface="Tahoma"/>
                <a:cs typeface="Tahoma"/>
              </a:rPr>
              <a:t>о</a:t>
            </a:r>
            <a:r>
              <a:rPr sz="1250" spc="-5" dirty="0">
                <a:latin typeface="Tahoma"/>
                <a:cs typeface="Tahoma"/>
              </a:rPr>
              <a:t>го  коллектива</a:t>
            </a:r>
            <a:endParaRPr sz="125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14188" y="2831973"/>
            <a:ext cx="3373120" cy="11690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6385" marR="5080" indent="-287020" algn="just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287020" algn="l"/>
                <a:tab pos="1935480" algn="l"/>
              </a:tabLst>
            </a:pPr>
            <a:r>
              <a:rPr sz="1250" spc="-5" dirty="0">
                <a:latin typeface="Tahoma"/>
                <a:cs typeface="Tahoma"/>
              </a:rPr>
              <a:t>Специфики	</a:t>
            </a:r>
            <a:r>
              <a:rPr sz="1250" spc="-10" dirty="0">
                <a:latin typeface="Tahoma"/>
                <a:cs typeface="Tahoma"/>
              </a:rPr>
              <a:t>этнонациональных, </a:t>
            </a:r>
            <a:r>
              <a:rPr sz="1250" spc="-380" dirty="0">
                <a:latin typeface="Tahoma"/>
                <a:cs typeface="Tahoma"/>
              </a:rPr>
              <a:t> </a:t>
            </a:r>
            <a:r>
              <a:rPr sz="1250" spc="-10" dirty="0">
                <a:latin typeface="Tahoma"/>
                <a:cs typeface="Tahoma"/>
              </a:rPr>
              <a:t>социокультурных </a:t>
            </a:r>
            <a:r>
              <a:rPr sz="1250" spc="-5" dirty="0">
                <a:latin typeface="Tahoma"/>
                <a:cs typeface="Tahoma"/>
              </a:rPr>
              <a:t>условий</a:t>
            </a:r>
            <a:endParaRPr sz="1250">
              <a:latin typeface="Tahoma"/>
              <a:cs typeface="Tahoma"/>
            </a:endParaRPr>
          </a:p>
          <a:p>
            <a:pPr marL="286385" indent="-287020" algn="just">
              <a:lnSpc>
                <a:spcPct val="100000"/>
              </a:lnSpc>
              <a:buFont typeface="Arial MT"/>
              <a:buChar char="•"/>
              <a:tabLst>
                <a:tab pos="287020" algn="l"/>
              </a:tabLst>
            </a:pPr>
            <a:r>
              <a:rPr sz="1250" spc="-10" dirty="0">
                <a:latin typeface="Tahoma"/>
                <a:cs typeface="Tahoma"/>
              </a:rPr>
              <a:t>Сложившихся</a:t>
            </a:r>
            <a:r>
              <a:rPr sz="1250" spc="-5" dirty="0">
                <a:latin typeface="Tahoma"/>
                <a:cs typeface="Tahoma"/>
              </a:rPr>
              <a:t> традиций</a:t>
            </a:r>
            <a:r>
              <a:rPr sz="1250" spc="-35" dirty="0">
                <a:latin typeface="Tahoma"/>
                <a:cs typeface="Tahoma"/>
              </a:rPr>
              <a:t> </a:t>
            </a:r>
            <a:r>
              <a:rPr sz="1250" spc="-5" dirty="0">
                <a:latin typeface="Tahoma"/>
                <a:cs typeface="Tahoma"/>
              </a:rPr>
              <a:t>ДОО или</a:t>
            </a:r>
            <a:r>
              <a:rPr sz="1250" spc="-10" dirty="0">
                <a:latin typeface="Tahoma"/>
                <a:cs typeface="Tahoma"/>
              </a:rPr>
              <a:t> </a:t>
            </a:r>
            <a:r>
              <a:rPr sz="1250" spc="-5" dirty="0">
                <a:latin typeface="Tahoma"/>
                <a:cs typeface="Tahoma"/>
              </a:rPr>
              <a:t>группы</a:t>
            </a:r>
            <a:endParaRPr sz="1250">
              <a:latin typeface="Tahoma"/>
              <a:cs typeface="Tahoma"/>
            </a:endParaRPr>
          </a:p>
          <a:p>
            <a:pPr marL="286385" marR="6985" indent="-287020" algn="just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287020" algn="l"/>
              </a:tabLst>
            </a:pPr>
            <a:r>
              <a:rPr sz="1250" spc="-10" dirty="0">
                <a:latin typeface="Tahoma"/>
                <a:cs typeface="Tahoma"/>
              </a:rPr>
              <a:t>Выбора</a:t>
            </a:r>
            <a:r>
              <a:rPr sz="1250" spc="-5" dirty="0">
                <a:latin typeface="Tahoma"/>
                <a:cs typeface="Tahoma"/>
              </a:rPr>
              <a:t> </a:t>
            </a:r>
            <a:r>
              <a:rPr sz="1250" spc="-10" dirty="0">
                <a:latin typeface="Tahoma"/>
                <a:cs typeface="Tahoma"/>
              </a:rPr>
              <a:t>коллективом</a:t>
            </a:r>
            <a:r>
              <a:rPr sz="1250" spc="-5" dirty="0">
                <a:latin typeface="Tahoma"/>
                <a:cs typeface="Tahoma"/>
              </a:rPr>
              <a:t> ДОО</a:t>
            </a:r>
            <a:r>
              <a:rPr sz="1250" dirty="0">
                <a:latin typeface="Tahoma"/>
                <a:cs typeface="Tahoma"/>
              </a:rPr>
              <a:t> </a:t>
            </a:r>
            <a:r>
              <a:rPr sz="1250" spc="-10" dirty="0">
                <a:latin typeface="Tahoma"/>
                <a:cs typeface="Tahoma"/>
              </a:rPr>
              <a:t>авторских </a:t>
            </a:r>
            <a:r>
              <a:rPr sz="1250" spc="-5" dirty="0">
                <a:latin typeface="Tahoma"/>
                <a:cs typeface="Tahoma"/>
              </a:rPr>
              <a:t> </a:t>
            </a:r>
            <a:r>
              <a:rPr sz="1250" spc="-10" dirty="0">
                <a:latin typeface="Tahoma"/>
                <a:cs typeface="Tahoma"/>
              </a:rPr>
              <a:t>парциальных </a:t>
            </a:r>
            <a:r>
              <a:rPr sz="1250" spc="-5" dirty="0">
                <a:latin typeface="Tahoma"/>
                <a:cs typeface="Tahoma"/>
              </a:rPr>
              <a:t>образовательных </a:t>
            </a:r>
            <a:r>
              <a:rPr sz="1250" spc="-10" dirty="0">
                <a:latin typeface="Tahoma"/>
                <a:cs typeface="Tahoma"/>
              </a:rPr>
              <a:t>программ </a:t>
            </a:r>
            <a:r>
              <a:rPr sz="1250" spc="-5" dirty="0">
                <a:latin typeface="Tahoma"/>
                <a:cs typeface="Tahoma"/>
              </a:rPr>
              <a:t> </a:t>
            </a:r>
            <a:r>
              <a:rPr sz="1250" spc="-10" dirty="0">
                <a:latin typeface="Tahoma"/>
                <a:cs typeface="Tahoma"/>
              </a:rPr>
              <a:t>дошкольного</a:t>
            </a:r>
            <a:r>
              <a:rPr sz="1250" spc="-5" dirty="0">
                <a:latin typeface="Tahoma"/>
                <a:cs typeface="Tahoma"/>
              </a:rPr>
              <a:t> образования</a:t>
            </a:r>
            <a:endParaRPr sz="125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83844" y="2657982"/>
            <a:ext cx="101790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10" dirty="0">
                <a:latin typeface="Tahoma"/>
                <a:cs typeface="Tahoma"/>
              </a:rPr>
              <a:t>БЫЛО: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39953" y="5393842"/>
            <a:ext cx="110553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10" dirty="0">
                <a:solidFill>
                  <a:srgbClr val="FF0000"/>
                </a:solidFill>
                <a:latin typeface="Tahoma"/>
                <a:cs typeface="Tahoma"/>
              </a:rPr>
              <a:t>СТАЛО: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08965" y="3100577"/>
            <a:ext cx="1583690" cy="2193290"/>
          </a:xfrm>
          <a:custGeom>
            <a:avLst/>
            <a:gdLst/>
            <a:ahLst/>
            <a:cxnLst/>
            <a:rect l="l" t="t" r="r" b="b"/>
            <a:pathLst>
              <a:path w="1583689" h="2193290">
                <a:moveTo>
                  <a:pt x="0" y="1401318"/>
                </a:moveTo>
                <a:lnTo>
                  <a:pt x="395859" y="1401318"/>
                </a:lnTo>
                <a:lnTo>
                  <a:pt x="395859" y="0"/>
                </a:lnTo>
                <a:lnTo>
                  <a:pt x="1187577" y="0"/>
                </a:lnTo>
                <a:lnTo>
                  <a:pt x="1187577" y="1401318"/>
                </a:lnTo>
                <a:lnTo>
                  <a:pt x="1583436" y="1401318"/>
                </a:lnTo>
                <a:lnTo>
                  <a:pt x="791718" y="2193036"/>
                </a:lnTo>
                <a:lnTo>
                  <a:pt x="0" y="1401318"/>
                </a:lnTo>
                <a:close/>
              </a:path>
            </a:pathLst>
          </a:custGeom>
          <a:ln w="28956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473953" y="3337859"/>
            <a:ext cx="850265" cy="1325880"/>
          </a:xfrm>
          <a:prstGeom prst="rect">
            <a:avLst/>
          </a:prstGeom>
        </p:spPr>
        <p:txBody>
          <a:bodyPr vert="vert270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Tahoma"/>
                <a:cs typeface="Tahoma"/>
              </a:rPr>
              <a:t>Перех</a:t>
            </a:r>
            <a:r>
              <a:rPr sz="1800" spc="-10" dirty="0">
                <a:latin typeface="Tahoma"/>
                <a:cs typeface="Tahoma"/>
              </a:rPr>
              <a:t>о</a:t>
            </a:r>
            <a:r>
              <a:rPr sz="1800" spc="-5" dirty="0">
                <a:latin typeface="Tahoma"/>
                <a:cs typeface="Tahoma"/>
              </a:rPr>
              <a:t>дный  период до </a:t>
            </a:r>
            <a:r>
              <a:rPr sz="1800" dirty="0">
                <a:latin typeface="Tahoma"/>
                <a:cs typeface="Tahoma"/>
              </a:rPr>
              <a:t> </a:t>
            </a:r>
            <a:r>
              <a:rPr sz="1800" spc="-5" dirty="0">
                <a:latin typeface="Tahoma"/>
                <a:cs typeface="Tahoma"/>
              </a:rPr>
              <a:t>01.09.2023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247645" y="80517"/>
            <a:ext cx="6170930" cy="683260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551940" marR="5080" indent="-1539240">
              <a:lnSpc>
                <a:spcPts val="2540"/>
              </a:lnSpc>
              <a:spcBef>
                <a:spcPts val="260"/>
              </a:spcBef>
            </a:pPr>
            <a:r>
              <a:rPr sz="2200" spc="-10" dirty="0">
                <a:solidFill>
                  <a:srgbClr val="00AF50"/>
                </a:solidFill>
              </a:rPr>
              <a:t>ООП</a:t>
            </a:r>
            <a:r>
              <a:rPr sz="2200" spc="5" dirty="0">
                <a:solidFill>
                  <a:srgbClr val="00AF50"/>
                </a:solidFill>
              </a:rPr>
              <a:t> </a:t>
            </a:r>
            <a:r>
              <a:rPr sz="2200" spc="-10" dirty="0">
                <a:solidFill>
                  <a:srgbClr val="00AF50"/>
                </a:solidFill>
              </a:rPr>
              <a:t>ДО</a:t>
            </a:r>
            <a:r>
              <a:rPr sz="2200" spc="-5" dirty="0">
                <a:solidFill>
                  <a:srgbClr val="00AF50"/>
                </a:solidFill>
              </a:rPr>
              <a:t> разрабатывается</a:t>
            </a:r>
            <a:r>
              <a:rPr sz="2200" dirty="0">
                <a:solidFill>
                  <a:srgbClr val="00AF50"/>
                </a:solidFill>
              </a:rPr>
              <a:t> </a:t>
            </a:r>
            <a:r>
              <a:rPr sz="2200" spc="-5" dirty="0">
                <a:solidFill>
                  <a:srgbClr val="00AF50"/>
                </a:solidFill>
              </a:rPr>
              <a:t>и</a:t>
            </a:r>
            <a:r>
              <a:rPr sz="2200" dirty="0">
                <a:solidFill>
                  <a:srgbClr val="00AF50"/>
                </a:solidFill>
              </a:rPr>
              <a:t> </a:t>
            </a:r>
            <a:r>
              <a:rPr sz="2200" spc="-5" dirty="0">
                <a:solidFill>
                  <a:srgbClr val="00AF50"/>
                </a:solidFill>
              </a:rPr>
              <a:t>утверждается </a:t>
            </a:r>
            <a:r>
              <a:rPr sz="2200" spc="-630" dirty="0">
                <a:solidFill>
                  <a:srgbClr val="00AF50"/>
                </a:solidFill>
              </a:rPr>
              <a:t> </a:t>
            </a:r>
            <a:r>
              <a:rPr sz="2200" spc="-10" dirty="0">
                <a:solidFill>
                  <a:srgbClr val="00AF50"/>
                </a:solidFill>
              </a:rPr>
              <a:t>ДОО</a:t>
            </a:r>
            <a:r>
              <a:rPr sz="2200" spc="20" dirty="0">
                <a:solidFill>
                  <a:srgbClr val="00AF50"/>
                </a:solidFill>
              </a:rPr>
              <a:t> </a:t>
            </a:r>
            <a:r>
              <a:rPr sz="2200" spc="-5" dirty="0">
                <a:solidFill>
                  <a:srgbClr val="00AF50"/>
                </a:solidFill>
              </a:rPr>
              <a:t>самостоятельно</a:t>
            </a:r>
            <a:endParaRPr sz="2200"/>
          </a:p>
        </p:txBody>
      </p:sp>
      <p:sp>
        <p:nvSpPr>
          <p:cNvPr id="11" name="object 11"/>
          <p:cNvSpPr txBox="1"/>
          <p:nvPr/>
        </p:nvSpPr>
        <p:spPr>
          <a:xfrm>
            <a:off x="2230882" y="1027633"/>
            <a:ext cx="222504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solidFill>
                  <a:srgbClr val="00AF50"/>
                </a:solidFill>
                <a:latin typeface="Tahoma"/>
                <a:cs typeface="Tahoma"/>
              </a:rPr>
              <a:t>Обязательная</a:t>
            </a:r>
            <a:r>
              <a:rPr sz="1600" b="1" spc="10" dirty="0">
                <a:solidFill>
                  <a:srgbClr val="00AF50"/>
                </a:solidFill>
                <a:latin typeface="Tahoma"/>
                <a:cs typeface="Tahoma"/>
              </a:rPr>
              <a:t> </a:t>
            </a:r>
            <a:r>
              <a:rPr sz="1600" b="1" spc="-5" dirty="0">
                <a:solidFill>
                  <a:srgbClr val="00AF50"/>
                </a:solidFill>
                <a:latin typeface="Tahoma"/>
                <a:cs typeface="Tahoma"/>
              </a:rPr>
              <a:t>часть:</a:t>
            </a:r>
            <a:endParaRPr sz="1600">
              <a:latin typeface="Tahoma"/>
              <a:cs typeface="Tahoma"/>
            </a:endParaRPr>
          </a:p>
          <a:p>
            <a:pPr marL="635" algn="ctr">
              <a:lnSpc>
                <a:spcPct val="100000"/>
              </a:lnSpc>
              <a:spcBef>
                <a:spcPts val="5"/>
              </a:spcBef>
            </a:pPr>
            <a:r>
              <a:rPr sz="1600" b="1" spc="-5" dirty="0">
                <a:solidFill>
                  <a:srgbClr val="00AF50"/>
                </a:solidFill>
                <a:latin typeface="Tahoma"/>
                <a:cs typeface="Tahoma"/>
              </a:rPr>
              <a:t>не</a:t>
            </a:r>
            <a:r>
              <a:rPr sz="1600" b="1" spc="-25" dirty="0">
                <a:solidFill>
                  <a:srgbClr val="00AF50"/>
                </a:solidFill>
                <a:latin typeface="Tahoma"/>
                <a:cs typeface="Tahoma"/>
              </a:rPr>
              <a:t> </a:t>
            </a:r>
            <a:r>
              <a:rPr sz="1600" b="1" spc="-5" dirty="0">
                <a:solidFill>
                  <a:srgbClr val="00AF50"/>
                </a:solidFill>
                <a:latin typeface="Tahoma"/>
                <a:cs typeface="Tahoma"/>
              </a:rPr>
              <a:t>менее</a:t>
            </a:r>
            <a:r>
              <a:rPr sz="1600" b="1" spc="-15" dirty="0">
                <a:solidFill>
                  <a:srgbClr val="00AF50"/>
                </a:solidFill>
                <a:latin typeface="Tahoma"/>
                <a:cs typeface="Tahoma"/>
              </a:rPr>
              <a:t> </a:t>
            </a:r>
            <a:r>
              <a:rPr sz="1600" b="1" spc="-5" dirty="0">
                <a:solidFill>
                  <a:srgbClr val="00AF50"/>
                </a:solidFill>
                <a:latin typeface="Tahoma"/>
                <a:cs typeface="Tahoma"/>
              </a:rPr>
              <a:t>60%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164073" y="892555"/>
            <a:ext cx="3664585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00AF50"/>
                </a:solidFill>
                <a:latin typeface="Tahoma"/>
                <a:cs typeface="Tahoma"/>
              </a:rPr>
              <a:t>Часть,</a:t>
            </a:r>
            <a:r>
              <a:rPr sz="1600" b="1" spc="10" dirty="0">
                <a:solidFill>
                  <a:srgbClr val="00AF50"/>
                </a:solidFill>
                <a:latin typeface="Tahoma"/>
                <a:cs typeface="Tahoma"/>
              </a:rPr>
              <a:t> </a:t>
            </a:r>
            <a:r>
              <a:rPr sz="1600" b="1" spc="-5" dirty="0">
                <a:solidFill>
                  <a:srgbClr val="00AF50"/>
                </a:solidFill>
                <a:latin typeface="Tahoma"/>
                <a:cs typeface="Tahoma"/>
              </a:rPr>
              <a:t>формируемая</a:t>
            </a:r>
            <a:r>
              <a:rPr sz="1600" b="1" spc="15" dirty="0">
                <a:solidFill>
                  <a:srgbClr val="00AF50"/>
                </a:solidFill>
                <a:latin typeface="Tahoma"/>
                <a:cs typeface="Tahoma"/>
              </a:rPr>
              <a:t> </a:t>
            </a:r>
            <a:r>
              <a:rPr sz="1600" b="1" spc="-5" dirty="0">
                <a:solidFill>
                  <a:srgbClr val="00AF50"/>
                </a:solidFill>
                <a:latin typeface="Tahoma"/>
                <a:cs typeface="Tahoma"/>
              </a:rPr>
              <a:t>участниками </a:t>
            </a:r>
            <a:r>
              <a:rPr sz="1600" b="1" spc="-455" dirty="0">
                <a:solidFill>
                  <a:srgbClr val="00AF50"/>
                </a:solidFill>
                <a:latin typeface="Tahoma"/>
                <a:cs typeface="Tahoma"/>
              </a:rPr>
              <a:t> </a:t>
            </a:r>
            <a:r>
              <a:rPr sz="1600" b="1" spc="-10" dirty="0">
                <a:solidFill>
                  <a:srgbClr val="00AF50"/>
                </a:solidFill>
                <a:latin typeface="Tahoma"/>
                <a:cs typeface="Tahoma"/>
              </a:rPr>
              <a:t>образовательных</a:t>
            </a:r>
            <a:r>
              <a:rPr sz="1600" b="1" spc="35" dirty="0">
                <a:solidFill>
                  <a:srgbClr val="00AF50"/>
                </a:solidFill>
                <a:latin typeface="Tahoma"/>
                <a:cs typeface="Tahoma"/>
              </a:rPr>
              <a:t> </a:t>
            </a:r>
            <a:r>
              <a:rPr sz="1600" b="1" spc="-10" dirty="0">
                <a:solidFill>
                  <a:srgbClr val="00AF50"/>
                </a:solidFill>
                <a:latin typeface="Tahoma"/>
                <a:cs typeface="Tahoma"/>
              </a:rPr>
              <a:t>отношений </a:t>
            </a:r>
            <a:r>
              <a:rPr sz="1600" b="1" spc="-5" dirty="0">
                <a:solidFill>
                  <a:srgbClr val="00AF50"/>
                </a:solidFill>
                <a:latin typeface="Tahoma"/>
                <a:cs typeface="Tahoma"/>
              </a:rPr>
              <a:t> (вариативная):</a:t>
            </a:r>
            <a:r>
              <a:rPr sz="1600" b="1" spc="20" dirty="0">
                <a:solidFill>
                  <a:srgbClr val="00AF50"/>
                </a:solidFill>
                <a:latin typeface="Tahoma"/>
                <a:cs typeface="Tahoma"/>
              </a:rPr>
              <a:t> </a:t>
            </a:r>
            <a:r>
              <a:rPr sz="1600" b="1" spc="-5" dirty="0">
                <a:solidFill>
                  <a:srgbClr val="00AF50"/>
                </a:solidFill>
                <a:latin typeface="Tahoma"/>
                <a:cs typeface="Tahoma"/>
              </a:rPr>
              <a:t>не </a:t>
            </a:r>
            <a:r>
              <a:rPr sz="1600" b="1" spc="-10" dirty="0">
                <a:solidFill>
                  <a:srgbClr val="00AF50"/>
                </a:solidFill>
                <a:latin typeface="Tahoma"/>
                <a:cs typeface="Tahoma"/>
              </a:rPr>
              <a:t>более</a:t>
            </a:r>
            <a:r>
              <a:rPr sz="1600" b="1" dirty="0">
                <a:solidFill>
                  <a:srgbClr val="00AF50"/>
                </a:solidFill>
                <a:latin typeface="Tahoma"/>
                <a:cs typeface="Tahoma"/>
              </a:rPr>
              <a:t> </a:t>
            </a:r>
            <a:r>
              <a:rPr sz="1600" b="1" spc="-5" dirty="0">
                <a:solidFill>
                  <a:srgbClr val="00AF50"/>
                </a:solidFill>
                <a:latin typeface="Tahoma"/>
                <a:cs typeface="Tahoma"/>
              </a:rPr>
              <a:t>40%</a:t>
            </a:r>
            <a:endParaRPr sz="1600">
              <a:latin typeface="Tahoma"/>
              <a:cs typeface="Tahoma"/>
            </a:endParaRPr>
          </a:p>
        </p:txBody>
      </p:sp>
      <p:pic>
        <p:nvPicPr>
          <p:cNvPr id="13" name="object 1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13916" y="54864"/>
            <a:ext cx="460247" cy="460247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44395" y="1025652"/>
            <a:ext cx="458724" cy="458724"/>
          </a:xfrm>
          <a:prstGeom prst="rect">
            <a:avLst/>
          </a:prstGeom>
        </p:spPr>
      </p:pic>
      <p:sp>
        <p:nvSpPr>
          <p:cNvPr id="15" name="object 15"/>
          <p:cNvSpPr/>
          <p:nvPr/>
        </p:nvSpPr>
        <p:spPr>
          <a:xfrm>
            <a:off x="5211317" y="4325872"/>
            <a:ext cx="3537585" cy="2415540"/>
          </a:xfrm>
          <a:custGeom>
            <a:avLst/>
            <a:gdLst/>
            <a:ahLst/>
            <a:cxnLst/>
            <a:rect l="l" t="t" r="r" b="b"/>
            <a:pathLst>
              <a:path w="3537584" h="2415540">
                <a:moveTo>
                  <a:pt x="0" y="2415539"/>
                </a:moveTo>
                <a:lnTo>
                  <a:pt x="3537203" y="2415539"/>
                </a:lnTo>
                <a:lnTo>
                  <a:pt x="3537203" y="0"/>
                </a:lnTo>
                <a:lnTo>
                  <a:pt x="0" y="0"/>
                </a:lnTo>
                <a:lnTo>
                  <a:pt x="0" y="2415539"/>
                </a:lnTo>
                <a:close/>
              </a:path>
            </a:pathLst>
          </a:custGeom>
          <a:ln w="25908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5301107" y="4322445"/>
            <a:ext cx="2660015" cy="354965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R="5080">
              <a:lnSpc>
                <a:spcPct val="80000"/>
              </a:lnSpc>
              <a:spcBef>
                <a:spcPts val="385"/>
              </a:spcBef>
            </a:pPr>
            <a:r>
              <a:rPr sz="1200" b="1" dirty="0">
                <a:latin typeface="Tahoma"/>
                <a:cs typeface="Tahoma"/>
              </a:rPr>
              <a:t>Выбор</a:t>
            </a:r>
            <a:r>
              <a:rPr sz="1200" b="1" spc="-55" dirty="0">
                <a:latin typeface="Tahoma"/>
                <a:cs typeface="Tahoma"/>
              </a:rPr>
              <a:t> </a:t>
            </a:r>
            <a:r>
              <a:rPr sz="1200" b="1" spc="-5" dirty="0">
                <a:latin typeface="Tahoma"/>
                <a:cs typeface="Tahoma"/>
              </a:rPr>
              <a:t>содержания</a:t>
            </a:r>
            <a:r>
              <a:rPr sz="1200" b="1" spc="-40" dirty="0">
                <a:latin typeface="Tahoma"/>
                <a:cs typeface="Tahoma"/>
              </a:rPr>
              <a:t> </a:t>
            </a:r>
            <a:r>
              <a:rPr sz="1200" b="1" dirty="0">
                <a:latin typeface="Tahoma"/>
                <a:cs typeface="Tahoma"/>
              </a:rPr>
              <a:t>и</a:t>
            </a:r>
            <a:r>
              <a:rPr sz="1200" b="1" spc="-10" dirty="0">
                <a:latin typeface="Tahoma"/>
                <a:cs typeface="Tahoma"/>
              </a:rPr>
              <a:t> </a:t>
            </a:r>
            <a:r>
              <a:rPr sz="1200" b="1" spc="-5" dirty="0">
                <a:latin typeface="Tahoma"/>
                <a:cs typeface="Tahoma"/>
              </a:rPr>
              <a:t>технологий </a:t>
            </a:r>
            <a:r>
              <a:rPr sz="1200" b="1" spc="-335" dirty="0">
                <a:latin typeface="Tahoma"/>
                <a:cs typeface="Tahoma"/>
              </a:rPr>
              <a:t> </a:t>
            </a:r>
            <a:r>
              <a:rPr sz="1200" b="1" spc="-5" dirty="0">
                <a:latin typeface="Tahoma"/>
                <a:cs typeface="Tahoma"/>
              </a:rPr>
              <a:t>ориентирован</a:t>
            </a:r>
            <a:r>
              <a:rPr sz="1200" b="1" spc="-45" dirty="0">
                <a:latin typeface="Tahoma"/>
                <a:cs typeface="Tahoma"/>
              </a:rPr>
              <a:t> </a:t>
            </a:r>
            <a:r>
              <a:rPr sz="1200" b="1" spc="-5" dirty="0">
                <a:latin typeface="Tahoma"/>
                <a:cs typeface="Tahoma"/>
              </a:rPr>
              <a:t>на</a:t>
            </a:r>
            <a:r>
              <a:rPr sz="1200" b="1" spc="-20" dirty="0">
                <a:latin typeface="Tahoma"/>
                <a:cs typeface="Tahoma"/>
              </a:rPr>
              <a:t> </a:t>
            </a:r>
            <a:r>
              <a:rPr sz="1200" b="1" spc="-5" dirty="0">
                <a:latin typeface="Tahoma"/>
                <a:cs typeface="Tahoma"/>
              </a:rPr>
              <a:t>специфику: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301107" y="4615053"/>
            <a:ext cx="3256915" cy="1964689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286385" marR="86995" indent="-287020">
              <a:lnSpc>
                <a:spcPct val="80000"/>
              </a:lnSpc>
              <a:spcBef>
                <a:spcPts val="385"/>
              </a:spcBef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1200" spc="-5" dirty="0">
                <a:latin typeface="Tahoma"/>
                <a:cs typeface="Tahoma"/>
              </a:rPr>
              <a:t>Специфики</a:t>
            </a:r>
            <a:r>
              <a:rPr sz="1200" dirty="0">
                <a:latin typeface="Tahoma"/>
                <a:cs typeface="Tahoma"/>
              </a:rPr>
              <a:t> </a:t>
            </a:r>
            <a:r>
              <a:rPr sz="1200" spc="-5" dirty="0">
                <a:latin typeface="Tahoma"/>
                <a:cs typeface="Tahoma"/>
              </a:rPr>
              <a:t>этнонациональных, </a:t>
            </a:r>
            <a:r>
              <a:rPr sz="1200" dirty="0">
                <a:latin typeface="Tahoma"/>
                <a:cs typeface="Tahoma"/>
              </a:rPr>
              <a:t> </a:t>
            </a:r>
            <a:r>
              <a:rPr sz="1200" spc="-5" dirty="0">
                <a:latin typeface="Tahoma"/>
                <a:cs typeface="Tahoma"/>
              </a:rPr>
              <a:t>социокультурных, </a:t>
            </a:r>
            <a:r>
              <a:rPr sz="1200" dirty="0">
                <a:latin typeface="Tahoma"/>
                <a:cs typeface="Tahoma"/>
              </a:rPr>
              <a:t>и </a:t>
            </a:r>
            <a:r>
              <a:rPr sz="1200" spc="-5" dirty="0">
                <a:latin typeface="Tahoma"/>
                <a:cs typeface="Tahoma"/>
              </a:rPr>
              <a:t>иных условий, </a:t>
            </a:r>
            <a:r>
              <a:rPr sz="1200" dirty="0">
                <a:latin typeface="Tahoma"/>
                <a:cs typeface="Tahoma"/>
              </a:rPr>
              <a:t>в </a:t>
            </a:r>
            <a:r>
              <a:rPr sz="1200" spc="-5" dirty="0">
                <a:latin typeface="Tahoma"/>
                <a:cs typeface="Tahoma"/>
              </a:rPr>
              <a:t>т.ч.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-5" dirty="0">
                <a:latin typeface="Tahoma"/>
                <a:cs typeface="Tahoma"/>
              </a:rPr>
              <a:t>региональных</a:t>
            </a:r>
            <a:endParaRPr sz="1200">
              <a:latin typeface="Tahoma"/>
              <a:cs typeface="Tahoma"/>
            </a:endParaRPr>
          </a:p>
          <a:p>
            <a:pPr marL="286385" indent="-287020">
              <a:lnSpc>
                <a:spcPts val="1010"/>
              </a:lnSpc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1200" spc="-5" dirty="0">
                <a:latin typeface="Tahoma"/>
                <a:cs typeface="Tahoma"/>
              </a:rPr>
              <a:t>Сложившихся</a:t>
            </a:r>
            <a:r>
              <a:rPr sz="1200" spc="-15" dirty="0">
                <a:latin typeface="Tahoma"/>
                <a:cs typeface="Tahoma"/>
              </a:rPr>
              <a:t> </a:t>
            </a:r>
            <a:r>
              <a:rPr sz="1200" spc="-5" dirty="0">
                <a:latin typeface="Tahoma"/>
                <a:cs typeface="Tahoma"/>
              </a:rPr>
              <a:t>традиций ДОО</a:t>
            </a:r>
            <a:r>
              <a:rPr sz="1200" spc="-10" dirty="0">
                <a:latin typeface="Tahoma"/>
                <a:cs typeface="Tahoma"/>
              </a:rPr>
              <a:t> </a:t>
            </a:r>
            <a:r>
              <a:rPr sz="1200" spc="-5" dirty="0">
                <a:latin typeface="Tahoma"/>
                <a:cs typeface="Tahoma"/>
              </a:rPr>
              <a:t>или</a:t>
            </a:r>
            <a:r>
              <a:rPr sz="1200" spc="-10" dirty="0">
                <a:latin typeface="Tahoma"/>
                <a:cs typeface="Tahoma"/>
              </a:rPr>
              <a:t> </a:t>
            </a:r>
            <a:r>
              <a:rPr sz="1200" spc="-5" dirty="0">
                <a:latin typeface="Tahoma"/>
                <a:cs typeface="Tahoma"/>
              </a:rPr>
              <a:t>группы</a:t>
            </a:r>
            <a:endParaRPr sz="1200">
              <a:latin typeface="Tahoma"/>
              <a:cs typeface="Tahoma"/>
            </a:endParaRPr>
          </a:p>
          <a:p>
            <a:pPr marL="286385" marR="54610" indent="-287020">
              <a:lnSpc>
                <a:spcPct val="80100"/>
              </a:lnSpc>
              <a:spcBef>
                <a:spcPts val="145"/>
              </a:spcBef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1200" spc="-5" dirty="0">
                <a:latin typeface="Tahoma"/>
                <a:cs typeface="Tahoma"/>
              </a:rPr>
              <a:t>Выбора авторских парциальных </a:t>
            </a:r>
            <a:r>
              <a:rPr sz="1200" dirty="0">
                <a:latin typeface="Tahoma"/>
                <a:cs typeface="Tahoma"/>
              </a:rPr>
              <a:t> </a:t>
            </a:r>
            <a:r>
              <a:rPr sz="1200" spc="-5" dirty="0">
                <a:latin typeface="Tahoma"/>
                <a:cs typeface="Tahoma"/>
              </a:rPr>
              <a:t>образовательных программ дошкольного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-5" dirty="0">
                <a:latin typeface="Tahoma"/>
                <a:cs typeface="Tahoma"/>
              </a:rPr>
              <a:t>образования</a:t>
            </a:r>
            <a:endParaRPr sz="1200">
              <a:latin typeface="Tahoma"/>
              <a:cs typeface="Tahoma"/>
            </a:endParaRPr>
          </a:p>
          <a:p>
            <a:pPr marL="286385" marR="5080" indent="-287020">
              <a:lnSpc>
                <a:spcPct val="80000"/>
              </a:lnSpc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1200" spc="-5" dirty="0">
                <a:latin typeface="Tahoma"/>
                <a:cs typeface="Tahoma"/>
              </a:rPr>
              <a:t>Выбора форм организации работы </a:t>
            </a:r>
            <a:r>
              <a:rPr sz="1200" dirty="0">
                <a:latin typeface="Tahoma"/>
                <a:cs typeface="Tahoma"/>
              </a:rPr>
              <a:t>с 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-5" dirty="0">
                <a:latin typeface="Tahoma"/>
                <a:cs typeface="Tahoma"/>
              </a:rPr>
              <a:t>детьми, которые </a:t>
            </a:r>
            <a:r>
              <a:rPr sz="1200" dirty="0">
                <a:latin typeface="Tahoma"/>
                <a:cs typeface="Tahoma"/>
              </a:rPr>
              <a:t>в </a:t>
            </a:r>
            <a:r>
              <a:rPr sz="1200" spc="-5" dirty="0">
                <a:latin typeface="Tahoma"/>
                <a:cs typeface="Tahoma"/>
              </a:rPr>
              <a:t>наибольшей степени </a:t>
            </a:r>
            <a:r>
              <a:rPr sz="1200" dirty="0">
                <a:latin typeface="Tahoma"/>
                <a:cs typeface="Tahoma"/>
              </a:rPr>
              <a:t> </a:t>
            </a:r>
            <a:r>
              <a:rPr sz="1200" spc="-5" dirty="0">
                <a:latin typeface="Tahoma"/>
                <a:cs typeface="Tahoma"/>
              </a:rPr>
              <a:t>соответствуют потребностям </a:t>
            </a:r>
            <a:r>
              <a:rPr sz="1200" dirty="0">
                <a:latin typeface="Tahoma"/>
                <a:cs typeface="Tahoma"/>
              </a:rPr>
              <a:t>и </a:t>
            </a:r>
            <a:r>
              <a:rPr sz="1200" spc="-5" dirty="0">
                <a:latin typeface="Tahoma"/>
                <a:cs typeface="Tahoma"/>
              </a:rPr>
              <a:t>интересам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детей, а также </a:t>
            </a:r>
            <a:r>
              <a:rPr sz="1200" spc="-5" dirty="0">
                <a:latin typeface="Tahoma"/>
                <a:cs typeface="Tahoma"/>
              </a:rPr>
              <a:t>возможностям </a:t>
            </a:r>
            <a:r>
              <a:rPr sz="1200" dirty="0">
                <a:latin typeface="Tahoma"/>
                <a:cs typeface="Tahoma"/>
              </a:rPr>
              <a:t> </a:t>
            </a:r>
            <a:r>
              <a:rPr sz="1200" spc="-5" dirty="0">
                <a:latin typeface="Tahoma"/>
                <a:cs typeface="Tahoma"/>
              </a:rPr>
              <a:t>педагогического коллектива </a:t>
            </a:r>
            <a:r>
              <a:rPr sz="1200" dirty="0">
                <a:latin typeface="Tahoma"/>
                <a:cs typeface="Tahoma"/>
              </a:rPr>
              <a:t>и </a:t>
            </a:r>
            <a:r>
              <a:rPr sz="1200" spc="-5" dirty="0">
                <a:latin typeface="Tahoma"/>
                <a:cs typeface="Tahoma"/>
              </a:rPr>
              <a:t>ДОО </a:t>
            </a:r>
            <a:r>
              <a:rPr sz="1200" dirty="0">
                <a:latin typeface="Tahoma"/>
                <a:cs typeface="Tahoma"/>
              </a:rPr>
              <a:t>в 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целом</a:t>
            </a:r>
            <a:endParaRPr sz="1200">
              <a:latin typeface="Tahoma"/>
              <a:cs typeface="Tahoma"/>
            </a:endParaRPr>
          </a:p>
        </p:txBody>
      </p:sp>
      <p:pic>
        <p:nvPicPr>
          <p:cNvPr id="18" name="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388095" y="4364735"/>
            <a:ext cx="327659" cy="327660"/>
          </a:xfrm>
          <a:prstGeom prst="rect">
            <a:avLst/>
          </a:prstGeom>
        </p:spPr>
      </p:pic>
      <p:sp>
        <p:nvSpPr>
          <p:cNvPr id="19" name="object 19"/>
          <p:cNvSpPr txBox="1"/>
          <p:nvPr/>
        </p:nvSpPr>
        <p:spPr>
          <a:xfrm>
            <a:off x="1908810" y="1846326"/>
            <a:ext cx="2880360" cy="2159635"/>
          </a:xfrm>
          <a:prstGeom prst="rect">
            <a:avLst/>
          </a:prstGeom>
          <a:ln w="25907">
            <a:solidFill>
              <a:srgbClr val="000000"/>
            </a:solidFill>
          </a:ln>
        </p:spPr>
        <p:txBody>
          <a:bodyPr vert="horz" wrap="square" lIns="0" tIns="43815" rIns="0" bIns="0" rtlCol="0">
            <a:spAutoFit/>
          </a:bodyPr>
          <a:lstStyle/>
          <a:p>
            <a:pPr marL="88900">
              <a:lnSpc>
                <a:spcPct val="100000"/>
              </a:lnSpc>
              <a:spcBef>
                <a:spcPts val="345"/>
              </a:spcBef>
            </a:pPr>
            <a:r>
              <a:rPr sz="1500" b="1" dirty="0">
                <a:latin typeface="Tahoma"/>
                <a:cs typeface="Tahoma"/>
              </a:rPr>
              <a:t>На</a:t>
            </a:r>
            <a:r>
              <a:rPr sz="1500" b="1" spc="-55" dirty="0">
                <a:latin typeface="Tahoma"/>
                <a:cs typeface="Tahoma"/>
              </a:rPr>
              <a:t> </a:t>
            </a:r>
            <a:r>
              <a:rPr sz="1500" b="1" spc="-5" dirty="0">
                <a:latin typeface="Tahoma"/>
                <a:cs typeface="Tahoma"/>
              </a:rPr>
              <a:t>основе:</a:t>
            </a:r>
            <a:endParaRPr sz="1500">
              <a:latin typeface="Tahoma"/>
              <a:cs typeface="Tahoma"/>
            </a:endParaRPr>
          </a:p>
          <a:p>
            <a:pPr marL="375285" indent="-287020">
              <a:lnSpc>
                <a:spcPct val="100000"/>
              </a:lnSpc>
              <a:buFont typeface="Arial MT"/>
              <a:buChar char="•"/>
              <a:tabLst>
                <a:tab pos="375285" algn="l"/>
                <a:tab pos="375920" algn="l"/>
              </a:tabLst>
            </a:pPr>
            <a:r>
              <a:rPr sz="1500" spc="-5" dirty="0">
                <a:latin typeface="Tahoma"/>
                <a:cs typeface="Tahoma"/>
              </a:rPr>
              <a:t>ФГОС</a:t>
            </a:r>
            <a:r>
              <a:rPr sz="1500" spc="-4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ДО</a:t>
            </a:r>
            <a:endParaRPr sz="15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Font typeface="Arial MT"/>
              <a:buChar char="•"/>
            </a:pPr>
            <a:endParaRPr sz="1450">
              <a:latin typeface="Tahoma"/>
              <a:cs typeface="Tahoma"/>
            </a:endParaRPr>
          </a:p>
          <a:p>
            <a:pPr marL="88900">
              <a:lnSpc>
                <a:spcPct val="100000"/>
              </a:lnSpc>
            </a:pPr>
            <a:r>
              <a:rPr sz="1500" b="1" dirty="0">
                <a:latin typeface="Tahoma"/>
                <a:cs typeface="Tahoma"/>
              </a:rPr>
              <a:t>С</a:t>
            </a:r>
            <a:r>
              <a:rPr sz="1500" b="1" spc="-50" dirty="0">
                <a:latin typeface="Tahoma"/>
                <a:cs typeface="Tahoma"/>
              </a:rPr>
              <a:t> </a:t>
            </a:r>
            <a:r>
              <a:rPr sz="1500" b="1" spc="-5" dirty="0">
                <a:latin typeface="Tahoma"/>
                <a:cs typeface="Tahoma"/>
              </a:rPr>
              <a:t>учетом:</a:t>
            </a:r>
            <a:endParaRPr sz="1500">
              <a:latin typeface="Tahoma"/>
              <a:cs typeface="Tahoma"/>
            </a:endParaRPr>
          </a:p>
          <a:p>
            <a:pPr marL="375285" indent="-287020">
              <a:lnSpc>
                <a:spcPct val="100000"/>
              </a:lnSpc>
              <a:buFont typeface="Arial MT"/>
              <a:buChar char="•"/>
              <a:tabLst>
                <a:tab pos="375285" algn="l"/>
                <a:tab pos="375920" algn="l"/>
              </a:tabLst>
            </a:pPr>
            <a:r>
              <a:rPr sz="1500" spc="-10" dirty="0">
                <a:latin typeface="Tahoma"/>
                <a:cs typeface="Tahoma"/>
              </a:rPr>
              <a:t>ПООП</a:t>
            </a:r>
            <a:r>
              <a:rPr sz="1500" spc="-3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ДО</a:t>
            </a:r>
            <a:endParaRPr sz="1500">
              <a:latin typeface="Tahoma"/>
              <a:cs typeface="Tahoma"/>
            </a:endParaRPr>
          </a:p>
          <a:p>
            <a:pPr marL="88900" marR="354965">
              <a:lnSpc>
                <a:spcPct val="100000"/>
              </a:lnSpc>
              <a:buFont typeface="Arial MT"/>
              <a:buChar char="•"/>
              <a:tabLst>
                <a:tab pos="375285" algn="l"/>
                <a:tab pos="375920" algn="l"/>
              </a:tabLst>
            </a:pPr>
            <a:r>
              <a:rPr sz="1500" spc="-5" dirty="0">
                <a:latin typeface="Tahoma"/>
                <a:cs typeface="Tahoma"/>
              </a:rPr>
              <a:t>авторских комплексных </a:t>
            </a:r>
            <a:r>
              <a:rPr sz="1500" spc="-455" dirty="0">
                <a:latin typeface="Tahoma"/>
                <a:cs typeface="Tahoma"/>
              </a:rPr>
              <a:t> </a:t>
            </a:r>
            <a:r>
              <a:rPr sz="1500" dirty="0">
                <a:latin typeface="Tahoma"/>
                <a:cs typeface="Tahoma"/>
              </a:rPr>
              <a:t>и </a:t>
            </a:r>
            <a:r>
              <a:rPr sz="1500" spc="-5" dirty="0">
                <a:latin typeface="Tahoma"/>
                <a:cs typeface="Tahoma"/>
              </a:rPr>
              <a:t>парциальных 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образовательных программ </a:t>
            </a:r>
            <a:r>
              <a:rPr sz="1500" spc="-459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дошкольного</a:t>
            </a:r>
            <a:r>
              <a:rPr sz="1500" spc="-1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образования</a:t>
            </a:r>
            <a:endParaRPr sz="1500">
              <a:latin typeface="Tahoma"/>
              <a:cs typeface="Tahoma"/>
            </a:endParaRPr>
          </a:p>
        </p:txBody>
      </p:sp>
      <p:pic>
        <p:nvPicPr>
          <p:cNvPr id="20" name="object 2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399788" y="2997707"/>
            <a:ext cx="359663" cy="359663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203448" y="2564892"/>
            <a:ext cx="361188" cy="359663"/>
          </a:xfrm>
          <a:prstGeom prst="rect">
            <a:avLst/>
          </a:prstGeom>
        </p:spPr>
      </p:pic>
      <p:sp>
        <p:nvSpPr>
          <p:cNvPr id="22" name="object 22"/>
          <p:cNvSpPr txBox="1"/>
          <p:nvPr/>
        </p:nvSpPr>
        <p:spPr>
          <a:xfrm>
            <a:off x="1908810" y="4325873"/>
            <a:ext cx="2880360" cy="2272665"/>
          </a:xfrm>
          <a:prstGeom prst="rect">
            <a:avLst/>
          </a:prstGeom>
          <a:ln w="25907">
            <a:solidFill>
              <a:srgbClr val="C00000"/>
            </a:solidFill>
          </a:ln>
        </p:spPr>
        <p:txBody>
          <a:bodyPr vert="horz" wrap="square" lIns="0" tIns="46355" rIns="0" bIns="0" rtlCol="0">
            <a:spAutoFit/>
          </a:bodyPr>
          <a:lstStyle/>
          <a:p>
            <a:pPr marL="88900">
              <a:lnSpc>
                <a:spcPct val="100000"/>
              </a:lnSpc>
              <a:spcBef>
                <a:spcPts val="365"/>
              </a:spcBef>
            </a:pPr>
            <a:r>
              <a:rPr sz="1400" b="1" dirty="0">
                <a:latin typeface="Tahoma"/>
                <a:cs typeface="Tahoma"/>
              </a:rPr>
              <a:t>На</a:t>
            </a:r>
            <a:r>
              <a:rPr sz="1400" b="1" spc="-45" dirty="0">
                <a:latin typeface="Tahoma"/>
                <a:cs typeface="Tahoma"/>
              </a:rPr>
              <a:t> </a:t>
            </a:r>
            <a:r>
              <a:rPr sz="1400" b="1" spc="-5" dirty="0">
                <a:latin typeface="Tahoma"/>
                <a:cs typeface="Tahoma"/>
              </a:rPr>
              <a:t>основе:</a:t>
            </a:r>
            <a:endParaRPr sz="1400">
              <a:latin typeface="Tahoma"/>
              <a:cs typeface="Tahoma"/>
            </a:endParaRPr>
          </a:p>
          <a:p>
            <a:pPr marL="375285" indent="-287020">
              <a:lnSpc>
                <a:spcPct val="100000"/>
              </a:lnSpc>
              <a:buClr>
                <a:srgbClr val="FF0000"/>
              </a:buClr>
              <a:buFont typeface="Arial MT"/>
              <a:buChar char="•"/>
              <a:tabLst>
                <a:tab pos="375285" algn="l"/>
                <a:tab pos="375920" algn="l"/>
              </a:tabLst>
            </a:pPr>
            <a:r>
              <a:rPr sz="1400" dirty="0">
                <a:latin typeface="Tahoma"/>
                <a:cs typeface="Tahoma"/>
              </a:rPr>
              <a:t>ФГОС</a:t>
            </a:r>
            <a:r>
              <a:rPr sz="1400" spc="-7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ДО</a:t>
            </a:r>
            <a:endParaRPr sz="1400">
              <a:latin typeface="Tahoma"/>
              <a:cs typeface="Tahoma"/>
            </a:endParaRPr>
          </a:p>
          <a:p>
            <a:pPr marL="375285" indent="-287020">
              <a:lnSpc>
                <a:spcPct val="100000"/>
              </a:lnSpc>
              <a:buFont typeface="Arial MT"/>
              <a:buChar char="•"/>
              <a:tabLst>
                <a:tab pos="375285" algn="l"/>
                <a:tab pos="375920" algn="l"/>
              </a:tabLst>
            </a:pPr>
            <a:r>
              <a:rPr sz="1400" dirty="0">
                <a:solidFill>
                  <a:srgbClr val="FF0000"/>
                </a:solidFill>
                <a:latin typeface="Tahoma"/>
                <a:cs typeface="Tahoma"/>
              </a:rPr>
              <a:t>ФОП</a:t>
            </a:r>
            <a:r>
              <a:rPr sz="1400" spc="-6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400" dirty="0">
                <a:solidFill>
                  <a:srgbClr val="FF0000"/>
                </a:solidFill>
                <a:latin typeface="Tahoma"/>
                <a:cs typeface="Tahoma"/>
              </a:rPr>
              <a:t>ДО</a:t>
            </a:r>
            <a:endParaRPr sz="1400">
              <a:latin typeface="Tahoma"/>
              <a:cs typeface="Tahoma"/>
            </a:endParaRPr>
          </a:p>
          <a:p>
            <a:pPr marL="88900">
              <a:lnSpc>
                <a:spcPct val="100000"/>
              </a:lnSpc>
            </a:pPr>
            <a:r>
              <a:rPr sz="1400" b="1" dirty="0">
                <a:solidFill>
                  <a:srgbClr val="FF0000"/>
                </a:solidFill>
                <a:latin typeface="Tahoma"/>
                <a:cs typeface="Tahoma"/>
              </a:rPr>
              <a:t>С</a:t>
            </a:r>
            <a:r>
              <a:rPr sz="1400" b="1" spc="-4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400" b="1" spc="-5" dirty="0">
                <a:solidFill>
                  <a:srgbClr val="FF0000"/>
                </a:solidFill>
                <a:latin typeface="Tahoma"/>
                <a:cs typeface="Tahoma"/>
              </a:rPr>
              <a:t>учетом:</a:t>
            </a:r>
            <a:endParaRPr sz="1400">
              <a:latin typeface="Tahoma"/>
              <a:cs typeface="Tahoma"/>
            </a:endParaRPr>
          </a:p>
          <a:p>
            <a:pPr marL="375285" marR="536575" indent="-287020">
              <a:lnSpc>
                <a:spcPct val="100000"/>
              </a:lnSpc>
              <a:buFont typeface="Arial MT"/>
              <a:buChar char="•"/>
              <a:tabLst>
                <a:tab pos="375285" algn="l"/>
                <a:tab pos="375920" algn="l"/>
              </a:tabLst>
            </a:pPr>
            <a:r>
              <a:rPr sz="1400" spc="-5" dirty="0">
                <a:solidFill>
                  <a:srgbClr val="FF0000"/>
                </a:solidFill>
                <a:latin typeface="Tahoma"/>
                <a:cs typeface="Tahoma"/>
              </a:rPr>
              <a:t>авторских</a:t>
            </a:r>
            <a:r>
              <a:rPr sz="1400" spc="-5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400" spc="-5" dirty="0">
                <a:solidFill>
                  <a:srgbClr val="FF0000"/>
                </a:solidFill>
                <a:latin typeface="Tahoma"/>
                <a:cs typeface="Tahoma"/>
              </a:rPr>
              <a:t>технологий</a:t>
            </a:r>
            <a:r>
              <a:rPr sz="1400" spc="-6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400" dirty="0">
                <a:solidFill>
                  <a:srgbClr val="FF0000"/>
                </a:solidFill>
                <a:latin typeface="Tahoma"/>
                <a:cs typeface="Tahoma"/>
              </a:rPr>
              <a:t>и </a:t>
            </a:r>
            <a:r>
              <a:rPr sz="1400" spc="-42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400" dirty="0">
                <a:solidFill>
                  <a:srgbClr val="FF0000"/>
                </a:solidFill>
                <a:latin typeface="Tahoma"/>
                <a:cs typeface="Tahoma"/>
              </a:rPr>
              <a:t>методик</a:t>
            </a:r>
            <a:endParaRPr sz="1400">
              <a:latin typeface="Tahoma"/>
              <a:cs typeface="Tahoma"/>
            </a:endParaRPr>
          </a:p>
          <a:p>
            <a:pPr marL="375285" marR="367665" indent="-287020">
              <a:lnSpc>
                <a:spcPct val="100000"/>
              </a:lnSpc>
              <a:buFont typeface="Arial MT"/>
              <a:buChar char="•"/>
              <a:tabLst>
                <a:tab pos="375285" algn="l"/>
                <a:tab pos="375920" algn="l"/>
              </a:tabLst>
            </a:pPr>
            <a:r>
              <a:rPr sz="1400" dirty="0">
                <a:solidFill>
                  <a:srgbClr val="FF0000"/>
                </a:solidFill>
                <a:latin typeface="Tahoma"/>
                <a:cs typeface="Tahoma"/>
              </a:rPr>
              <a:t>линейки пособий к </a:t>
            </a:r>
            <a:r>
              <a:rPr sz="14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400" spc="-5" dirty="0">
                <a:solidFill>
                  <a:srgbClr val="FF0000"/>
                </a:solidFill>
                <a:latin typeface="Tahoma"/>
                <a:cs typeface="Tahoma"/>
              </a:rPr>
              <a:t>комплексным авторским </a:t>
            </a:r>
            <a:r>
              <a:rPr sz="1400" dirty="0">
                <a:solidFill>
                  <a:srgbClr val="FF0000"/>
                </a:solidFill>
                <a:latin typeface="Tahoma"/>
                <a:cs typeface="Tahoma"/>
              </a:rPr>
              <a:t> программам </a:t>
            </a:r>
            <a:r>
              <a:rPr sz="1400" spc="-5" dirty="0">
                <a:solidFill>
                  <a:srgbClr val="FF0000"/>
                </a:solidFill>
                <a:latin typeface="Tahoma"/>
                <a:cs typeface="Tahoma"/>
              </a:rPr>
              <a:t>дошкольного </a:t>
            </a:r>
            <a:r>
              <a:rPr sz="1400" spc="-43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400" spc="-5" dirty="0">
                <a:solidFill>
                  <a:srgbClr val="FF0000"/>
                </a:solidFill>
                <a:latin typeface="Tahoma"/>
                <a:cs typeface="Tahoma"/>
              </a:rPr>
              <a:t>образования</a:t>
            </a:r>
            <a:endParaRPr sz="1400">
              <a:latin typeface="Tahoma"/>
              <a:cs typeface="Tahoma"/>
            </a:endParaRPr>
          </a:p>
        </p:txBody>
      </p:sp>
      <p:pic>
        <p:nvPicPr>
          <p:cNvPr id="23" name="object 2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095244" y="4529328"/>
            <a:ext cx="288035" cy="29718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6303" y="1588769"/>
            <a:ext cx="7979409" cy="2037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6350">
              <a:lnSpc>
                <a:spcPct val="100000"/>
              </a:lnSpc>
              <a:spcBef>
                <a:spcPts val="95"/>
              </a:spcBef>
              <a:tabLst>
                <a:tab pos="1928495" algn="l"/>
                <a:tab pos="2806065" algn="l"/>
                <a:tab pos="3240405" algn="l"/>
                <a:tab pos="4743450" algn="l"/>
                <a:tab pos="5505450" algn="l"/>
                <a:tab pos="5859145" algn="l"/>
                <a:tab pos="6330315" algn="l"/>
                <a:tab pos="6941820" algn="l"/>
                <a:tab pos="7452359" algn="l"/>
              </a:tabLst>
            </a:pPr>
            <a:r>
              <a:rPr sz="2200" spc="-5" dirty="0">
                <a:latin typeface="Tahoma"/>
                <a:cs typeface="Tahoma"/>
              </a:rPr>
              <a:t>Фе</a:t>
            </a:r>
            <a:r>
              <a:rPr sz="2200" dirty="0">
                <a:latin typeface="Tahoma"/>
                <a:cs typeface="Tahoma"/>
              </a:rPr>
              <a:t>д</a:t>
            </a:r>
            <a:r>
              <a:rPr sz="2200" spc="-10" dirty="0">
                <a:latin typeface="Tahoma"/>
                <a:cs typeface="Tahoma"/>
              </a:rPr>
              <a:t>ераль</a:t>
            </a:r>
            <a:r>
              <a:rPr sz="2200" spc="5" dirty="0">
                <a:latin typeface="Tahoma"/>
                <a:cs typeface="Tahoma"/>
              </a:rPr>
              <a:t>н</a:t>
            </a:r>
            <a:r>
              <a:rPr sz="2200" spc="-5" dirty="0">
                <a:latin typeface="Tahoma"/>
                <a:cs typeface="Tahoma"/>
              </a:rPr>
              <a:t>ый</a:t>
            </a:r>
            <a:r>
              <a:rPr sz="2200" dirty="0">
                <a:latin typeface="Tahoma"/>
                <a:cs typeface="Tahoma"/>
              </a:rPr>
              <a:t>	</a:t>
            </a:r>
            <a:r>
              <a:rPr sz="2200" spc="-5" dirty="0">
                <a:latin typeface="Tahoma"/>
                <a:cs typeface="Tahoma"/>
              </a:rPr>
              <a:t>за</a:t>
            </a:r>
            <a:r>
              <a:rPr sz="2200" dirty="0">
                <a:latin typeface="Tahoma"/>
                <a:cs typeface="Tahoma"/>
              </a:rPr>
              <a:t>к</a:t>
            </a:r>
            <a:r>
              <a:rPr sz="2200" spc="-5" dirty="0">
                <a:latin typeface="Tahoma"/>
                <a:cs typeface="Tahoma"/>
              </a:rPr>
              <a:t>он</a:t>
            </a:r>
            <a:r>
              <a:rPr sz="2200" dirty="0">
                <a:latin typeface="Tahoma"/>
                <a:cs typeface="Tahoma"/>
              </a:rPr>
              <a:t>	о</a:t>
            </a:r>
            <a:r>
              <a:rPr sz="2200" spc="-5" dirty="0">
                <a:latin typeface="Tahoma"/>
                <a:cs typeface="Tahoma"/>
              </a:rPr>
              <a:t>т</a:t>
            </a:r>
            <a:r>
              <a:rPr sz="2200" dirty="0">
                <a:latin typeface="Tahoma"/>
                <a:cs typeface="Tahoma"/>
              </a:rPr>
              <a:t>	</a:t>
            </a:r>
            <a:r>
              <a:rPr sz="2200" spc="-5" dirty="0">
                <a:latin typeface="Tahoma"/>
                <a:cs typeface="Tahoma"/>
              </a:rPr>
              <a:t>29</a:t>
            </a:r>
            <a:r>
              <a:rPr sz="2200" dirty="0">
                <a:latin typeface="Tahoma"/>
                <a:cs typeface="Tahoma"/>
              </a:rPr>
              <a:t>д</a:t>
            </a:r>
            <a:r>
              <a:rPr sz="2200" spc="-10" dirty="0">
                <a:latin typeface="Tahoma"/>
                <a:cs typeface="Tahoma"/>
              </a:rPr>
              <a:t>екаб</a:t>
            </a:r>
            <a:r>
              <a:rPr sz="2200" dirty="0">
                <a:latin typeface="Tahoma"/>
                <a:cs typeface="Tahoma"/>
              </a:rPr>
              <a:t>р</a:t>
            </a:r>
            <a:r>
              <a:rPr sz="2200" spc="-5" dirty="0">
                <a:latin typeface="Tahoma"/>
                <a:cs typeface="Tahoma"/>
              </a:rPr>
              <a:t>я</a:t>
            </a:r>
            <a:r>
              <a:rPr sz="2200" dirty="0">
                <a:latin typeface="Tahoma"/>
                <a:cs typeface="Tahoma"/>
              </a:rPr>
              <a:t>	</a:t>
            </a:r>
            <a:r>
              <a:rPr sz="2200" spc="-5" dirty="0">
                <a:latin typeface="Tahoma"/>
                <a:cs typeface="Tahoma"/>
              </a:rPr>
              <a:t>2012</a:t>
            </a:r>
            <a:r>
              <a:rPr sz="2200" dirty="0">
                <a:latin typeface="Tahoma"/>
                <a:cs typeface="Tahoma"/>
              </a:rPr>
              <a:t>	</a:t>
            </a:r>
            <a:r>
              <a:rPr sz="2200" spc="-5" dirty="0">
                <a:latin typeface="Tahoma"/>
                <a:cs typeface="Tahoma"/>
              </a:rPr>
              <a:t>г.</a:t>
            </a:r>
            <a:r>
              <a:rPr sz="2200" dirty="0">
                <a:latin typeface="Tahoma"/>
                <a:cs typeface="Tahoma"/>
              </a:rPr>
              <a:t>	</a:t>
            </a:r>
            <a:r>
              <a:rPr sz="2200" spc="-5" dirty="0">
                <a:latin typeface="Tahoma"/>
                <a:cs typeface="Tahoma"/>
              </a:rPr>
              <a:t>№</a:t>
            </a:r>
            <a:r>
              <a:rPr sz="2200" dirty="0">
                <a:latin typeface="Tahoma"/>
                <a:cs typeface="Tahoma"/>
              </a:rPr>
              <a:t>	</a:t>
            </a:r>
            <a:r>
              <a:rPr sz="2200" spc="-5" dirty="0">
                <a:latin typeface="Tahoma"/>
                <a:cs typeface="Tahoma"/>
              </a:rPr>
              <a:t>273</a:t>
            </a:r>
            <a:r>
              <a:rPr sz="2200" dirty="0">
                <a:latin typeface="Tahoma"/>
                <a:cs typeface="Tahoma"/>
              </a:rPr>
              <a:t>	</a:t>
            </a:r>
            <a:r>
              <a:rPr sz="2200" spc="-5" dirty="0">
                <a:latin typeface="Tahoma"/>
                <a:cs typeface="Tahoma"/>
              </a:rPr>
              <a:t>ФЗ</a:t>
            </a:r>
            <a:r>
              <a:rPr sz="2200" dirty="0">
                <a:latin typeface="Tahoma"/>
                <a:cs typeface="Tahoma"/>
              </a:rPr>
              <a:t>	</a:t>
            </a:r>
            <a:r>
              <a:rPr sz="2200" spc="5" dirty="0">
                <a:latin typeface="Tahoma"/>
                <a:cs typeface="Tahoma"/>
              </a:rPr>
              <a:t>«</a:t>
            </a:r>
            <a:r>
              <a:rPr sz="2200" spc="-5" dirty="0">
                <a:latin typeface="Tahoma"/>
                <a:cs typeface="Tahoma"/>
              </a:rPr>
              <a:t>Об  образовании</a:t>
            </a:r>
            <a:r>
              <a:rPr sz="2200" spc="20" dirty="0">
                <a:latin typeface="Tahoma"/>
                <a:cs typeface="Tahoma"/>
              </a:rPr>
              <a:t> </a:t>
            </a:r>
            <a:r>
              <a:rPr sz="2200" spc="-5" dirty="0">
                <a:latin typeface="Tahoma"/>
                <a:cs typeface="Tahoma"/>
              </a:rPr>
              <a:t>в </a:t>
            </a:r>
            <a:r>
              <a:rPr sz="2200" spc="-10" dirty="0">
                <a:latin typeface="Tahoma"/>
                <a:cs typeface="Tahoma"/>
              </a:rPr>
              <a:t>Российской</a:t>
            </a:r>
            <a:r>
              <a:rPr sz="2200" spc="35" dirty="0">
                <a:latin typeface="Tahoma"/>
                <a:cs typeface="Tahoma"/>
              </a:rPr>
              <a:t> </a:t>
            </a:r>
            <a:r>
              <a:rPr sz="2200" spc="-5" dirty="0">
                <a:latin typeface="Tahoma"/>
                <a:cs typeface="Tahoma"/>
              </a:rPr>
              <a:t>Федерации»</a:t>
            </a:r>
            <a:endParaRPr sz="22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tabLst>
                <a:tab pos="1334135" algn="l"/>
                <a:tab pos="2184400" algn="l"/>
                <a:tab pos="4443730" algn="l"/>
                <a:tab pos="5737225" algn="l"/>
                <a:tab pos="7808595" algn="l"/>
              </a:tabLst>
            </a:pPr>
            <a:r>
              <a:rPr sz="2200" spc="-5" dirty="0">
                <a:latin typeface="Tahoma"/>
                <a:cs typeface="Tahoma"/>
              </a:rPr>
              <a:t>Ста</a:t>
            </a:r>
            <a:r>
              <a:rPr sz="2200" spc="-20" dirty="0">
                <a:latin typeface="Tahoma"/>
                <a:cs typeface="Tahoma"/>
              </a:rPr>
              <a:t>т</a:t>
            </a:r>
            <a:r>
              <a:rPr sz="2200" spc="-10" dirty="0">
                <a:latin typeface="Tahoma"/>
                <a:cs typeface="Tahoma"/>
              </a:rPr>
              <a:t>ь</a:t>
            </a:r>
            <a:r>
              <a:rPr sz="2200" spc="-5" dirty="0">
                <a:latin typeface="Tahoma"/>
                <a:cs typeface="Tahoma"/>
              </a:rPr>
              <a:t>я</a:t>
            </a:r>
            <a:r>
              <a:rPr sz="2200" dirty="0">
                <a:latin typeface="Tahoma"/>
                <a:cs typeface="Tahoma"/>
              </a:rPr>
              <a:t>	</a:t>
            </a:r>
            <a:r>
              <a:rPr sz="2200" spc="5" dirty="0">
                <a:latin typeface="Tahoma"/>
                <a:cs typeface="Tahoma"/>
              </a:rPr>
              <a:t>2</a:t>
            </a:r>
            <a:r>
              <a:rPr sz="2200" spc="-5" dirty="0">
                <a:latin typeface="Tahoma"/>
                <a:cs typeface="Tahoma"/>
              </a:rPr>
              <a:t>8.</a:t>
            </a:r>
            <a:r>
              <a:rPr sz="2200" dirty="0">
                <a:latin typeface="Tahoma"/>
                <a:cs typeface="Tahoma"/>
              </a:rPr>
              <a:t>	К</a:t>
            </a:r>
            <a:r>
              <a:rPr sz="2200" spc="-5" dirty="0">
                <a:latin typeface="Tahoma"/>
                <a:cs typeface="Tahoma"/>
              </a:rPr>
              <a:t>ом</a:t>
            </a:r>
            <a:r>
              <a:rPr sz="2200" spc="5" dirty="0">
                <a:latin typeface="Tahoma"/>
                <a:cs typeface="Tahoma"/>
              </a:rPr>
              <a:t>п</a:t>
            </a:r>
            <a:r>
              <a:rPr sz="2200" dirty="0">
                <a:latin typeface="Tahoma"/>
                <a:cs typeface="Tahoma"/>
              </a:rPr>
              <a:t>е</a:t>
            </a:r>
            <a:r>
              <a:rPr sz="2200" spc="-5" dirty="0">
                <a:latin typeface="Tahoma"/>
                <a:cs typeface="Tahoma"/>
              </a:rPr>
              <a:t>те</a:t>
            </a:r>
            <a:r>
              <a:rPr sz="2200" dirty="0">
                <a:latin typeface="Tahoma"/>
                <a:cs typeface="Tahoma"/>
              </a:rPr>
              <a:t>н</a:t>
            </a:r>
            <a:r>
              <a:rPr sz="2200" spc="-5" dirty="0">
                <a:latin typeface="Tahoma"/>
                <a:cs typeface="Tahoma"/>
              </a:rPr>
              <a:t>ц</a:t>
            </a:r>
            <a:r>
              <a:rPr sz="2200" dirty="0">
                <a:latin typeface="Tahoma"/>
                <a:cs typeface="Tahoma"/>
              </a:rPr>
              <a:t>и</a:t>
            </a:r>
            <a:r>
              <a:rPr sz="2200" spc="-10" dirty="0">
                <a:latin typeface="Tahoma"/>
                <a:cs typeface="Tahoma"/>
              </a:rPr>
              <a:t>и</a:t>
            </a:r>
            <a:r>
              <a:rPr sz="2200" spc="-5" dirty="0">
                <a:latin typeface="Tahoma"/>
                <a:cs typeface="Tahoma"/>
              </a:rPr>
              <a:t>,</a:t>
            </a:r>
            <a:r>
              <a:rPr sz="2200" dirty="0">
                <a:latin typeface="Tahoma"/>
                <a:cs typeface="Tahoma"/>
              </a:rPr>
              <a:t>	</a:t>
            </a:r>
            <a:r>
              <a:rPr sz="2200" spc="-10" dirty="0">
                <a:latin typeface="Tahoma"/>
                <a:cs typeface="Tahoma"/>
              </a:rPr>
              <a:t>права</a:t>
            </a:r>
            <a:r>
              <a:rPr sz="2200" spc="-5" dirty="0">
                <a:latin typeface="Tahoma"/>
                <a:cs typeface="Tahoma"/>
              </a:rPr>
              <a:t>,</a:t>
            </a:r>
            <a:r>
              <a:rPr sz="2200" dirty="0">
                <a:latin typeface="Tahoma"/>
                <a:cs typeface="Tahoma"/>
              </a:rPr>
              <a:t>	</a:t>
            </a:r>
            <a:r>
              <a:rPr sz="2200" spc="-5" dirty="0">
                <a:latin typeface="Tahoma"/>
                <a:cs typeface="Tahoma"/>
              </a:rPr>
              <a:t>об</a:t>
            </a:r>
            <a:r>
              <a:rPr sz="2200" dirty="0">
                <a:latin typeface="Tahoma"/>
                <a:cs typeface="Tahoma"/>
              </a:rPr>
              <a:t>я</a:t>
            </a:r>
            <a:r>
              <a:rPr sz="2200" spc="-5" dirty="0">
                <a:latin typeface="Tahoma"/>
                <a:cs typeface="Tahoma"/>
              </a:rPr>
              <a:t>занн</a:t>
            </a:r>
            <a:r>
              <a:rPr sz="2200" dirty="0">
                <a:latin typeface="Tahoma"/>
                <a:cs typeface="Tahoma"/>
              </a:rPr>
              <a:t>о</a:t>
            </a:r>
            <a:r>
              <a:rPr sz="2200" spc="-10" dirty="0">
                <a:latin typeface="Tahoma"/>
                <a:cs typeface="Tahoma"/>
              </a:rPr>
              <a:t>с</a:t>
            </a:r>
            <a:r>
              <a:rPr sz="2200" spc="-20" dirty="0">
                <a:latin typeface="Tahoma"/>
                <a:cs typeface="Tahoma"/>
              </a:rPr>
              <a:t>т</a:t>
            </a:r>
            <a:r>
              <a:rPr sz="2200" spc="-5" dirty="0">
                <a:latin typeface="Tahoma"/>
                <a:cs typeface="Tahoma"/>
              </a:rPr>
              <a:t>и</a:t>
            </a:r>
            <a:r>
              <a:rPr sz="2200" dirty="0">
                <a:latin typeface="Tahoma"/>
                <a:cs typeface="Tahoma"/>
              </a:rPr>
              <a:t>	</a:t>
            </a:r>
            <a:r>
              <a:rPr sz="2200" spc="-5" dirty="0">
                <a:latin typeface="Tahoma"/>
                <a:cs typeface="Tahoma"/>
              </a:rPr>
              <a:t>и  </a:t>
            </a:r>
            <a:r>
              <a:rPr sz="2200" spc="-10" dirty="0">
                <a:latin typeface="Tahoma"/>
                <a:cs typeface="Tahoma"/>
              </a:rPr>
              <a:t>ответственность</a:t>
            </a:r>
            <a:r>
              <a:rPr sz="2200" spc="65" dirty="0">
                <a:latin typeface="Tahoma"/>
                <a:cs typeface="Tahoma"/>
              </a:rPr>
              <a:t> </a:t>
            </a:r>
            <a:r>
              <a:rPr sz="2200" spc="-5" dirty="0">
                <a:latin typeface="Tahoma"/>
                <a:cs typeface="Tahoma"/>
              </a:rPr>
              <a:t>образовательной</a:t>
            </a:r>
            <a:r>
              <a:rPr sz="2200" spc="30" dirty="0">
                <a:latin typeface="Tahoma"/>
                <a:cs typeface="Tahoma"/>
              </a:rPr>
              <a:t> </a:t>
            </a:r>
            <a:r>
              <a:rPr sz="2200" spc="-10" dirty="0">
                <a:latin typeface="Tahoma"/>
                <a:cs typeface="Tahoma"/>
              </a:rPr>
              <a:t>организации:</a:t>
            </a:r>
            <a:endParaRPr sz="22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15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tabLst>
                <a:tab pos="591820" algn="l"/>
                <a:tab pos="1137285" algn="l"/>
                <a:tab pos="3742054" algn="l"/>
                <a:tab pos="5680710" algn="l"/>
                <a:tab pos="6456680" algn="l"/>
              </a:tabLst>
            </a:pPr>
            <a:r>
              <a:rPr sz="2200" dirty="0">
                <a:latin typeface="Tahoma"/>
                <a:cs typeface="Tahoma"/>
              </a:rPr>
              <a:t>П.	</a:t>
            </a:r>
            <a:r>
              <a:rPr sz="2200" spc="-5" dirty="0">
                <a:latin typeface="Tahoma"/>
                <a:cs typeface="Tahoma"/>
              </a:rPr>
              <a:t>2.	Образовательные	</a:t>
            </a:r>
            <a:r>
              <a:rPr sz="2200" spc="-10" dirty="0">
                <a:latin typeface="Tahoma"/>
                <a:cs typeface="Tahoma"/>
              </a:rPr>
              <a:t>организации	</a:t>
            </a:r>
            <a:r>
              <a:rPr sz="2200" spc="-5" dirty="0">
                <a:latin typeface="Tahoma"/>
                <a:cs typeface="Tahoma"/>
              </a:rPr>
              <a:t>при	реализации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312534" y="3600703"/>
            <a:ext cx="221170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511175" algn="l"/>
              </a:tabLst>
            </a:pPr>
            <a:r>
              <a:rPr sz="2200" u="heavy" spc="-5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в	определении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46303" y="3600703"/>
            <a:ext cx="544131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605405" algn="l"/>
                <a:tab pos="4190365" algn="l"/>
              </a:tabLst>
            </a:pPr>
            <a:r>
              <a:rPr sz="2200" spc="-5" dirty="0">
                <a:latin typeface="Tahoma"/>
                <a:cs typeface="Tahoma"/>
              </a:rPr>
              <a:t>обра</a:t>
            </a:r>
            <a:r>
              <a:rPr sz="2200" dirty="0">
                <a:latin typeface="Tahoma"/>
                <a:cs typeface="Tahoma"/>
              </a:rPr>
              <a:t>з</a:t>
            </a:r>
            <a:r>
              <a:rPr sz="2200" spc="-5" dirty="0">
                <a:latin typeface="Tahoma"/>
                <a:cs typeface="Tahoma"/>
              </a:rPr>
              <a:t>оват</a:t>
            </a:r>
            <a:r>
              <a:rPr sz="2200" dirty="0">
                <a:latin typeface="Tahoma"/>
                <a:cs typeface="Tahoma"/>
              </a:rPr>
              <a:t>е</a:t>
            </a:r>
            <a:r>
              <a:rPr sz="2200" spc="-10" dirty="0">
                <a:latin typeface="Tahoma"/>
                <a:cs typeface="Tahoma"/>
              </a:rPr>
              <a:t>л</a:t>
            </a:r>
            <a:r>
              <a:rPr sz="2200" dirty="0">
                <a:latin typeface="Tahoma"/>
                <a:cs typeface="Tahoma"/>
              </a:rPr>
              <a:t>ь</a:t>
            </a:r>
            <a:r>
              <a:rPr sz="2200" spc="-5" dirty="0">
                <a:latin typeface="Tahoma"/>
                <a:cs typeface="Tahoma"/>
              </a:rPr>
              <a:t>ных</a:t>
            </a:r>
            <a:r>
              <a:rPr sz="2200" dirty="0">
                <a:latin typeface="Tahoma"/>
                <a:cs typeface="Tahoma"/>
              </a:rPr>
              <a:t>	</a:t>
            </a:r>
            <a:r>
              <a:rPr sz="2200" spc="-10" dirty="0">
                <a:latin typeface="Tahoma"/>
                <a:cs typeface="Tahoma"/>
              </a:rPr>
              <a:t>пр</a:t>
            </a:r>
            <a:r>
              <a:rPr sz="2200" spc="-15" dirty="0">
                <a:latin typeface="Tahoma"/>
                <a:cs typeface="Tahoma"/>
              </a:rPr>
              <a:t>о</a:t>
            </a:r>
            <a:r>
              <a:rPr sz="2200" spc="-10" dirty="0">
                <a:latin typeface="Tahoma"/>
                <a:cs typeface="Tahoma"/>
              </a:rPr>
              <a:t>грам</a:t>
            </a:r>
            <a:r>
              <a:rPr sz="2200" spc="-5" dirty="0">
                <a:latin typeface="Tahoma"/>
                <a:cs typeface="Tahoma"/>
              </a:rPr>
              <a:t>м</a:t>
            </a:r>
            <a:r>
              <a:rPr sz="2200" dirty="0">
                <a:latin typeface="Tahoma"/>
                <a:cs typeface="Tahoma"/>
              </a:rPr>
              <a:t>	</a:t>
            </a:r>
            <a:r>
              <a:rPr sz="2200" spc="-10" dirty="0">
                <a:latin typeface="Tahoma"/>
                <a:cs typeface="Tahoma"/>
              </a:rPr>
              <a:t>св</a:t>
            </a:r>
            <a:r>
              <a:rPr sz="2200" spc="-15" dirty="0">
                <a:latin typeface="Tahoma"/>
                <a:cs typeface="Tahoma"/>
              </a:rPr>
              <a:t>о</a:t>
            </a:r>
            <a:r>
              <a:rPr sz="2200" spc="5" dirty="0">
                <a:latin typeface="Tahoma"/>
                <a:cs typeface="Tahoma"/>
              </a:rPr>
              <a:t>б</a:t>
            </a:r>
            <a:r>
              <a:rPr sz="2200" spc="-5" dirty="0">
                <a:latin typeface="Tahoma"/>
                <a:cs typeface="Tahoma"/>
              </a:rPr>
              <a:t>одны</a:t>
            </a:r>
            <a:endParaRPr sz="2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tabLst>
                <a:tab pos="2059305" algn="l"/>
                <a:tab pos="4280535" algn="l"/>
              </a:tabLst>
            </a:pPr>
            <a:r>
              <a:rPr sz="2200" u="heavy" spc="-5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содержания	образования</a:t>
            </a:r>
            <a:r>
              <a:rPr sz="2200" spc="-5" dirty="0">
                <a:latin typeface="Tahoma"/>
                <a:cs typeface="Tahoma"/>
              </a:rPr>
              <a:t>,	</a:t>
            </a:r>
            <a:r>
              <a:rPr sz="2200" spc="-10" dirty="0">
                <a:solidFill>
                  <a:srgbClr val="00AF50"/>
                </a:solidFill>
                <a:latin typeface="Tahoma"/>
                <a:cs typeface="Tahoma"/>
              </a:rPr>
              <a:t>выборе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257671" y="3935679"/>
            <a:ext cx="226631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5" dirty="0">
                <a:solidFill>
                  <a:srgbClr val="00AF50"/>
                </a:solidFill>
                <a:latin typeface="Tahoma"/>
                <a:cs typeface="Tahoma"/>
              </a:rPr>
              <a:t>образовательных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628519" y="4920234"/>
            <a:ext cx="5884545" cy="18415"/>
          </a:xfrm>
          <a:custGeom>
            <a:avLst/>
            <a:gdLst/>
            <a:ahLst/>
            <a:cxnLst/>
            <a:rect l="l" t="t" r="r" b="b"/>
            <a:pathLst>
              <a:path w="5884545" h="18414">
                <a:moveTo>
                  <a:pt x="5884163" y="0"/>
                </a:moveTo>
                <a:lnTo>
                  <a:pt x="0" y="0"/>
                </a:lnTo>
                <a:lnTo>
                  <a:pt x="0" y="18288"/>
                </a:lnTo>
                <a:lnTo>
                  <a:pt x="5884163" y="18288"/>
                </a:lnTo>
                <a:lnTo>
                  <a:pt x="588416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46303" y="4271517"/>
            <a:ext cx="7980045" cy="1031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2200" spc="-5" dirty="0">
                <a:solidFill>
                  <a:srgbClr val="00AF50"/>
                </a:solidFill>
                <a:latin typeface="Tahoma"/>
                <a:cs typeface="Tahoma"/>
              </a:rPr>
              <a:t>технологий,</a:t>
            </a:r>
            <a:r>
              <a:rPr sz="2200" dirty="0">
                <a:solidFill>
                  <a:srgbClr val="00AF50"/>
                </a:solidFill>
                <a:latin typeface="Tahoma"/>
                <a:cs typeface="Tahoma"/>
              </a:rPr>
              <a:t> </a:t>
            </a:r>
            <a:r>
              <a:rPr sz="2200" spc="-5" dirty="0">
                <a:solidFill>
                  <a:srgbClr val="00AF50"/>
                </a:solidFill>
                <a:latin typeface="Tahoma"/>
                <a:cs typeface="Tahoma"/>
              </a:rPr>
              <a:t>а</a:t>
            </a:r>
            <a:r>
              <a:rPr sz="2200" dirty="0">
                <a:solidFill>
                  <a:srgbClr val="00AF50"/>
                </a:solidFill>
                <a:latin typeface="Tahoma"/>
                <a:cs typeface="Tahoma"/>
              </a:rPr>
              <a:t> также</a:t>
            </a:r>
            <a:r>
              <a:rPr sz="2200" spc="5" dirty="0">
                <a:solidFill>
                  <a:srgbClr val="00AF50"/>
                </a:solidFill>
                <a:latin typeface="Tahoma"/>
                <a:cs typeface="Tahoma"/>
              </a:rPr>
              <a:t> </a:t>
            </a:r>
            <a:r>
              <a:rPr sz="2200" spc="-5" dirty="0">
                <a:solidFill>
                  <a:srgbClr val="00AF50"/>
                </a:solidFill>
                <a:latin typeface="Tahoma"/>
                <a:cs typeface="Tahoma"/>
              </a:rPr>
              <a:t>в</a:t>
            </a:r>
            <a:r>
              <a:rPr sz="2200" dirty="0">
                <a:solidFill>
                  <a:srgbClr val="00AF50"/>
                </a:solidFill>
                <a:latin typeface="Tahoma"/>
                <a:cs typeface="Tahoma"/>
              </a:rPr>
              <a:t> </a:t>
            </a:r>
            <a:r>
              <a:rPr sz="2200" spc="-5" dirty="0">
                <a:solidFill>
                  <a:srgbClr val="00AF50"/>
                </a:solidFill>
                <a:latin typeface="Tahoma"/>
                <a:cs typeface="Tahoma"/>
              </a:rPr>
              <a:t>выборе</a:t>
            </a:r>
            <a:r>
              <a:rPr sz="2200" dirty="0">
                <a:solidFill>
                  <a:srgbClr val="00AF50"/>
                </a:solidFill>
                <a:latin typeface="Tahoma"/>
                <a:cs typeface="Tahoma"/>
              </a:rPr>
              <a:t> </a:t>
            </a:r>
            <a:r>
              <a:rPr sz="2200" spc="-5" dirty="0">
                <a:solidFill>
                  <a:srgbClr val="00AF50"/>
                </a:solidFill>
                <a:latin typeface="Tahoma"/>
                <a:cs typeface="Tahoma"/>
              </a:rPr>
              <a:t>учебно-методического </a:t>
            </a:r>
            <a:r>
              <a:rPr sz="2200" dirty="0">
                <a:solidFill>
                  <a:srgbClr val="00AF50"/>
                </a:solidFill>
                <a:latin typeface="Tahoma"/>
                <a:cs typeface="Tahoma"/>
              </a:rPr>
              <a:t> </a:t>
            </a:r>
            <a:r>
              <a:rPr sz="2200" spc="-5" dirty="0">
                <a:solidFill>
                  <a:srgbClr val="00AF50"/>
                </a:solidFill>
                <a:latin typeface="Tahoma"/>
                <a:cs typeface="Tahoma"/>
              </a:rPr>
              <a:t>обеспечения</a:t>
            </a:r>
            <a:r>
              <a:rPr sz="2200" spc="-5" dirty="0">
                <a:latin typeface="Tahoma"/>
                <a:cs typeface="Tahoma"/>
              </a:rPr>
              <a:t>,</a:t>
            </a:r>
            <a:r>
              <a:rPr sz="2200" dirty="0">
                <a:latin typeface="Tahoma"/>
                <a:cs typeface="Tahoma"/>
              </a:rPr>
              <a:t> </a:t>
            </a:r>
            <a:r>
              <a:rPr sz="2200" spc="-10" dirty="0">
                <a:latin typeface="Tahoma"/>
                <a:cs typeface="Tahoma"/>
              </a:rPr>
              <a:t>если</a:t>
            </a:r>
            <a:r>
              <a:rPr sz="2200" spc="-5" dirty="0">
                <a:latin typeface="Tahoma"/>
                <a:cs typeface="Tahoma"/>
              </a:rPr>
              <a:t> иное</a:t>
            </a:r>
            <a:r>
              <a:rPr sz="2200" dirty="0">
                <a:latin typeface="Tahoma"/>
                <a:cs typeface="Tahoma"/>
              </a:rPr>
              <a:t> не</a:t>
            </a:r>
            <a:r>
              <a:rPr sz="2200" spc="5" dirty="0">
                <a:latin typeface="Tahoma"/>
                <a:cs typeface="Tahoma"/>
              </a:rPr>
              <a:t> </a:t>
            </a:r>
            <a:r>
              <a:rPr sz="2200" spc="-5" dirty="0">
                <a:latin typeface="Tahoma"/>
                <a:cs typeface="Tahoma"/>
              </a:rPr>
              <a:t>установлено</a:t>
            </a:r>
            <a:r>
              <a:rPr sz="2200" dirty="0">
                <a:latin typeface="Tahoma"/>
                <a:cs typeface="Tahoma"/>
              </a:rPr>
              <a:t> </a:t>
            </a:r>
            <a:r>
              <a:rPr sz="2200" spc="-5" dirty="0">
                <a:latin typeface="Tahoma"/>
                <a:cs typeface="Tahoma"/>
              </a:rPr>
              <a:t>настоящим </a:t>
            </a:r>
            <a:r>
              <a:rPr sz="2200" dirty="0">
                <a:latin typeface="Tahoma"/>
                <a:cs typeface="Tahoma"/>
              </a:rPr>
              <a:t> </a:t>
            </a:r>
            <a:r>
              <a:rPr sz="2200" u="heavy" spc="-5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Федеральным</a:t>
            </a:r>
            <a:r>
              <a:rPr sz="2200" u="heavy" spc="15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 </a:t>
            </a:r>
            <a:r>
              <a:rPr sz="2200" u="heavy" spc="-5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законом</a:t>
            </a:r>
            <a:endParaRPr sz="2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65961" y="723976"/>
            <a:ext cx="6812915" cy="14897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1270" algn="ctr">
              <a:lnSpc>
                <a:spcPct val="100000"/>
              </a:lnSpc>
              <a:spcBef>
                <a:spcPts val="100"/>
              </a:spcBef>
            </a:pPr>
            <a:r>
              <a:rPr sz="2400" b="0" dirty="0">
                <a:solidFill>
                  <a:srgbClr val="000000"/>
                </a:solidFill>
                <a:latin typeface="Tahoma"/>
                <a:cs typeface="Tahoma"/>
              </a:rPr>
              <a:t>Заявлено, что </a:t>
            </a:r>
            <a:r>
              <a:rPr sz="2400" b="0" spc="-5" dirty="0">
                <a:solidFill>
                  <a:srgbClr val="000000"/>
                </a:solidFill>
                <a:latin typeface="Tahoma"/>
                <a:cs typeface="Tahoma"/>
              </a:rPr>
              <a:t>Министерство </a:t>
            </a:r>
            <a:r>
              <a:rPr sz="2400" b="0" dirty="0">
                <a:solidFill>
                  <a:srgbClr val="000000"/>
                </a:solidFill>
                <a:latin typeface="Tahoma"/>
                <a:cs typeface="Tahoma"/>
              </a:rPr>
              <a:t>просвещения </a:t>
            </a:r>
            <a:r>
              <a:rPr sz="2400" b="0" spc="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2400" b="0" spc="-5" dirty="0">
                <a:solidFill>
                  <a:srgbClr val="000000"/>
                </a:solidFill>
                <a:latin typeface="Tahoma"/>
                <a:cs typeface="Tahoma"/>
              </a:rPr>
              <a:t>Российской</a:t>
            </a:r>
            <a:r>
              <a:rPr sz="2400" b="0" spc="-3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2400" b="0" dirty="0">
                <a:solidFill>
                  <a:srgbClr val="000000"/>
                </a:solidFill>
                <a:latin typeface="Tahoma"/>
                <a:cs typeface="Tahoma"/>
              </a:rPr>
              <a:t>Федерации</a:t>
            </a:r>
            <a:r>
              <a:rPr sz="2400" b="0" spc="-2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000000"/>
                </a:solidFill>
              </a:rPr>
              <a:t>будет</a:t>
            </a:r>
            <a:r>
              <a:rPr sz="2400" spc="-25" dirty="0">
                <a:solidFill>
                  <a:srgbClr val="000000"/>
                </a:solidFill>
              </a:rPr>
              <a:t> </a:t>
            </a:r>
            <a:r>
              <a:rPr sz="2400" dirty="0">
                <a:solidFill>
                  <a:srgbClr val="000000"/>
                </a:solidFill>
              </a:rPr>
              <a:t>реализовывать </a:t>
            </a:r>
            <a:r>
              <a:rPr sz="2400" spc="-685" dirty="0">
                <a:solidFill>
                  <a:srgbClr val="000000"/>
                </a:solidFill>
              </a:rPr>
              <a:t> </a:t>
            </a:r>
            <a:r>
              <a:rPr sz="2400" spc="-5" dirty="0">
                <a:solidFill>
                  <a:srgbClr val="000000"/>
                </a:solidFill>
              </a:rPr>
              <a:t>организационно-методическое </a:t>
            </a:r>
            <a:r>
              <a:rPr sz="2400" dirty="0">
                <a:solidFill>
                  <a:srgbClr val="000000"/>
                </a:solidFill>
              </a:rPr>
              <a:t> </a:t>
            </a:r>
            <a:r>
              <a:rPr sz="2400" spc="-5" dirty="0">
                <a:solidFill>
                  <a:srgbClr val="000000"/>
                </a:solidFill>
              </a:rPr>
              <a:t>сопровождение</a:t>
            </a:r>
            <a:r>
              <a:rPr sz="2400" spc="40" dirty="0">
                <a:solidFill>
                  <a:srgbClr val="000000"/>
                </a:solidFill>
              </a:rPr>
              <a:t> </a:t>
            </a:r>
            <a:r>
              <a:rPr sz="2400" spc="-5" dirty="0">
                <a:solidFill>
                  <a:srgbClr val="000000"/>
                </a:solidFill>
              </a:rPr>
              <a:t>реализации </a:t>
            </a:r>
            <a:r>
              <a:rPr sz="2400" dirty="0">
                <a:solidFill>
                  <a:srgbClr val="000000"/>
                </a:solidFill>
              </a:rPr>
              <a:t>ФОП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33957" y="2919476"/>
            <a:ext cx="6875780" cy="3307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75" algn="ctr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ahoma"/>
                <a:cs typeface="Tahoma"/>
              </a:rPr>
              <a:t>готовятся </a:t>
            </a:r>
            <a:r>
              <a:rPr sz="2400" b="1" spc="-5" dirty="0">
                <a:latin typeface="Tahoma"/>
                <a:cs typeface="Tahoma"/>
              </a:rPr>
              <a:t>методические</a:t>
            </a:r>
            <a:r>
              <a:rPr sz="2400" b="1" spc="10" dirty="0">
                <a:latin typeface="Tahoma"/>
                <a:cs typeface="Tahoma"/>
              </a:rPr>
              <a:t> </a:t>
            </a:r>
            <a:r>
              <a:rPr sz="2400" b="1" spc="-5" dirty="0">
                <a:latin typeface="Tahoma"/>
                <a:cs typeface="Tahoma"/>
              </a:rPr>
              <a:t>рекомендации</a:t>
            </a:r>
            <a:endParaRPr sz="2400">
              <a:latin typeface="Tahoma"/>
              <a:cs typeface="Tahoma"/>
            </a:endParaRPr>
          </a:p>
          <a:p>
            <a:pPr marL="12700" marR="5080" algn="ctr">
              <a:lnSpc>
                <a:spcPct val="100000"/>
              </a:lnSpc>
            </a:pPr>
            <a:r>
              <a:rPr sz="2400" spc="-5" dirty="0">
                <a:latin typeface="Tahoma"/>
                <a:cs typeface="Tahoma"/>
              </a:rPr>
              <a:t>по</a:t>
            </a:r>
            <a:r>
              <a:rPr sz="2400" spc="-25" dirty="0">
                <a:latin typeface="Tahoma"/>
                <a:cs typeface="Tahoma"/>
              </a:rPr>
              <a:t> </a:t>
            </a:r>
            <a:r>
              <a:rPr sz="2400" spc="-5" dirty="0">
                <a:latin typeface="Tahoma"/>
                <a:cs typeface="Tahoma"/>
              </a:rPr>
              <a:t>переходу</a:t>
            </a:r>
            <a:r>
              <a:rPr sz="2400" spc="-2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на</a:t>
            </a:r>
            <a:r>
              <a:rPr sz="2400" spc="-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ФОП ДО,</a:t>
            </a:r>
            <a:r>
              <a:rPr sz="2400" spc="-20" dirty="0">
                <a:latin typeface="Tahoma"/>
                <a:cs typeface="Tahoma"/>
              </a:rPr>
              <a:t> </a:t>
            </a:r>
            <a:r>
              <a:rPr sz="2400" spc="-5" dirty="0">
                <a:latin typeface="Tahoma"/>
                <a:cs typeface="Tahoma"/>
              </a:rPr>
              <a:t>по</a:t>
            </a:r>
            <a:r>
              <a:rPr sz="2400" spc="-2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реализации</a:t>
            </a:r>
            <a:r>
              <a:rPr sz="2400" spc="-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ООП</a:t>
            </a:r>
            <a:r>
              <a:rPr sz="2400" spc="-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на </a:t>
            </a:r>
            <a:r>
              <a:rPr sz="2400" spc="-73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основе</a:t>
            </a:r>
            <a:r>
              <a:rPr sz="2400" spc="-2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ФОП ДО</a:t>
            </a:r>
            <a:endParaRPr sz="24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29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2400">
              <a:latin typeface="Tahoma"/>
              <a:cs typeface="Tahoma"/>
            </a:endParaRPr>
          </a:p>
          <a:p>
            <a:pPr marL="290195" algn="ctr">
              <a:lnSpc>
                <a:spcPct val="100000"/>
              </a:lnSpc>
            </a:pPr>
            <a:r>
              <a:rPr sz="3000" b="1" dirty="0">
                <a:solidFill>
                  <a:srgbClr val="FF0000"/>
                </a:solidFill>
                <a:latin typeface="Tahoma"/>
                <a:cs typeface="Tahoma"/>
              </a:rPr>
              <a:t>Ждем</a:t>
            </a:r>
            <a:endParaRPr sz="3000">
              <a:latin typeface="Tahoma"/>
              <a:cs typeface="Tahoma"/>
            </a:endParaRPr>
          </a:p>
          <a:p>
            <a:pPr marL="287655" algn="ctr">
              <a:lnSpc>
                <a:spcPct val="100000"/>
              </a:lnSpc>
              <a:spcBef>
                <a:spcPts val="5"/>
              </a:spcBef>
            </a:pPr>
            <a:r>
              <a:rPr sz="3000" dirty="0">
                <a:solidFill>
                  <a:srgbClr val="FF0000"/>
                </a:solidFill>
                <a:latin typeface="Tahoma"/>
                <a:cs typeface="Tahoma"/>
              </a:rPr>
              <a:t>или</a:t>
            </a:r>
            <a:endParaRPr sz="3000">
              <a:latin typeface="Tahoma"/>
              <a:cs typeface="Tahoma"/>
            </a:endParaRPr>
          </a:p>
          <a:p>
            <a:pPr marL="287655" algn="ctr">
              <a:lnSpc>
                <a:spcPct val="100000"/>
              </a:lnSpc>
            </a:pPr>
            <a:r>
              <a:rPr sz="3000" b="1" spc="-5" dirty="0">
                <a:solidFill>
                  <a:srgbClr val="FF0000"/>
                </a:solidFill>
                <a:latin typeface="Tahoma"/>
                <a:cs typeface="Tahoma"/>
              </a:rPr>
              <a:t>действуем?</a:t>
            </a:r>
            <a:endParaRPr sz="3000">
              <a:latin typeface="Tahoma"/>
              <a:cs typeface="Tahom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485132" y="2276855"/>
            <a:ext cx="173990" cy="720090"/>
          </a:xfrm>
          <a:custGeom>
            <a:avLst/>
            <a:gdLst/>
            <a:ahLst/>
            <a:cxnLst/>
            <a:rect l="l" t="t" r="r" b="b"/>
            <a:pathLst>
              <a:path w="173989" h="720089">
                <a:moveTo>
                  <a:pt x="57912" y="546354"/>
                </a:moveTo>
                <a:lnTo>
                  <a:pt x="0" y="546354"/>
                </a:lnTo>
                <a:lnTo>
                  <a:pt x="86867" y="720090"/>
                </a:lnTo>
                <a:lnTo>
                  <a:pt x="159257" y="575310"/>
                </a:lnTo>
                <a:lnTo>
                  <a:pt x="57912" y="575310"/>
                </a:lnTo>
                <a:lnTo>
                  <a:pt x="57912" y="546354"/>
                </a:lnTo>
                <a:close/>
              </a:path>
              <a:path w="173989" h="720089">
                <a:moveTo>
                  <a:pt x="115823" y="0"/>
                </a:moveTo>
                <a:lnTo>
                  <a:pt x="57912" y="0"/>
                </a:lnTo>
                <a:lnTo>
                  <a:pt x="57912" y="575310"/>
                </a:lnTo>
                <a:lnTo>
                  <a:pt x="115823" y="575310"/>
                </a:lnTo>
                <a:lnTo>
                  <a:pt x="115823" y="0"/>
                </a:lnTo>
                <a:close/>
              </a:path>
              <a:path w="173989" h="720089">
                <a:moveTo>
                  <a:pt x="173735" y="546354"/>
                </a:moveTo>
                <a:lnTo>
                  <a:pt x="115823" y="546354"/>
                </a:lnTo>
                <a:lnTo>
                  <a:pt x="115823" y="575310"/>
                </a:lnTo>
                <a:lnTo>
                  <a:pt x="159257" y="575310"/>
                </a:lnTo>
                <a:lnTo>
                  <a:pt x="173735" y="546354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32510" y="285114"/>
            <a:ext cx="1453515" cy="422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spc="-5" dirty="0">
                <a:solidFill>
                  <a:srgbClr val="FF0000"/>
                </a:solidFill>
              </a:rPr>
              <a:t>В</a:t>
            </a:r>
            <a:r>
              <a:rPr sz="2600" spc="5" dirty="0">
                <a:solidFill>
                  <a:srgbClr val="FF0000"/>
                </a:solidFill>
              </a:rPr>
              <a:t>АЖ</a:t>
            </a:r>
            <a:r>
              <a:rPr sz="2600" spc="-5" dirty="0">
                <a:solidFill>
                  <a:srgbClr val="FF0000"/>
                </a:solidFill>
              </a:rPr>
              <a:t>НО:</a:t>
            </a:r>
            <a:endParaRPr sz="2600"/>
          </a:p>
        </p:txBody>
      </p:sp>
      <p:sp>
        <p:nvSpPr>
          <p:cNvPr id="3" name="object 3"/>
          <p:cNvSpPr txBox="1"/>
          <p:nvPr/>
        </p:nvSpPr>
        <p:spPr>
          <a:xfrm>
            <a:off x="576173" y="4182567"/>
            <a:ext cx="3122930" cy="24015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68275" marR="163830" indent="1905" algn="ctr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Tahoma"/>
                <a:cs typeface="Tahoma"/>
              </a:rPr>
              <a:t>ФОП ДО</a:t>
            </a:r>
            <a:r>
              <a:rPr sz="1600" b="1" spc="5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включает</a:t>
            </a:r>
            <a:r>
              <a:rPr sz="1600" b="1" spc="20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в</a:t>
            </a:r>
            <a:r>
              <a:rPr sz="1600" b="1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себя </a:t>
            </a:r>
            <a:r>
              <a:rPr sz="1600" b="1" spc="-5" dirty="0">
                <a:latin typeface="Tahoma"/>
                <a:cs typeface="Tahoma"/>
              </a:rPr>
              <a:t> программу образования и </a:t>
            </a:r>
            <a:r>
              <a:rPr sz="1600" b="1" spc="-455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программу</a:t>
            </a:r>
            <a:r>
              <a:rPr sz="1600" b="1" spc="20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воспитания</a:t>
            </a:r>
            <a:endParaRPr sz="160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600" b="1" spc="-5" dirty="0">
                <a:latin typeface="Tahoma"/>
                <a:cs typeface="Tahoma"/>
              </a:rPr>
              <a:t>детей</a:t>
            </a:r>
            <a:r>
              <a:rPr sz="1600" b="1" spc="10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дошкольного</a:t>
            </a:r>
            <a:r>
              <a:rPr sz="1600" b="1" spc="50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возраста</a:t>
            </a:r>
            <a:endParaRPr sz="1600">
              <a:latin typeface="Tahoma"/>
              <a:cs typeface="Tahoma"/>
            </a:endParaRPr>
          </a:p>
          <a:p>
            <a:pPr marL="41275" marR="35560" algn="ctr">
              <a:lnSpc>
                <a:spcPct val="100000"/>
              </a:lnSpc>
              <a:spcBef>
                <a:spcPts val="1425"/>
              </a:spcBef>
            </a:pPr>
            <a:r>
              <a:rPr sz="1600" b="1" spc="-10" dirty="0">
                <a:latin typeface="Tahoma"/>
                <a:cs typeface="Tahoma"/>
              </a:rPr>
              <a:t>Содержание </a:t>
            </a:r>
            <a:r>
              <a:rPr sz="1600" b="1" spc="-5" dirty="0">
                <a:latin typeface="Tahoma"/>
                <a:cs typeface="Tahoma"/>
              </a:rPr>
              <a:t>и планируемые </a:t>
            </a:r>
            <a:r>
              <a:rPr sz="1600" b="1" spc="-455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результаты</a:t>
            </a:r>
            <a:r>
              <a:rPr sz="1600" b="1" spc="45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ООП</a:t>
            </a:r>
            <a:r>
              <a:rPr sz="1600" b="1" spc="30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ДО</a:t>
            </a:r>
            <a:r>
              <a:rPr sz="1600" b="1" spc="15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НЕ </a:t>
            </a:r>
            <a:r>
              <a:rPr sz="1600" b="1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ДОЛЖНЫ</a:t>
            </a:r>
            <a:r>
              <a:rPr sz="1600" b="1" spc="30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БЫТЬ</a:t>
            </a:r>
            <a:r>
              <a:rPr sz="1600" b="1" spc="10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НИЖЕ</a:t>
            </a:r>
            <a:endParaRPr sz="160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</a:pPr>
            <a:r>
              <a:rPr sz="1600" b="1" spc="-10" dirty="0">
                <a:latin typeface="Tahoma"/>
                <a:cs typeface="Tahoma"/>
              </a:rPr>
              <a:t>содержания</a:t>
            </a:r>
            <a:r>
              <a:rPr sz="1600" b="1" spc="15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и</a:t>
            </a:r>
            <a:r>
              <a:rPr sz="1600" b="1" spc="-15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планируемых</a:t>
            </a:r>
            <a:endParaRPr sz="1600">
              <a:latin typeface="Tahoma"/>
              <a:cs typeface="Tahoma"/>
            </a:endParaRPr>
          </a:p>
          <a:p>
            <a:pPr marL="1905" algn="ctr">
              <a:lnSpc>
                <a:spcPct val="100000"/>
              </a:lnSpc>
            </a:pPr>
            <a:r>
              <a:rPr sz="1600" b="1" spc="-5" dirty="0">
                <a:latin typeface="Tahoma"/>
                <a:cs typeface="Tahoma"/>
              </a:rPr>
              <a:t>результатов</a:t>
            </a:r>
            <a:r>
              <a:rPr sz="1600" b="1" spc="20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ФОП</a:t>
            </a:r>
            <a:r>
              <a:rPr sz="1600" b="1" spc="-15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ДО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323457" y="5752591"/>
            <a:ext cx="190055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latin typeface="Tahoma"/>
                <a:cs typeface="Tahoma"/>
              </a:rPr>
              <a:t>Могут быть </a:t>
            </a:r>
            <a:r>
              <a:rPr sz="1600" b="1" spc="-5" dirty="0">
                <a:latin typeface="Tahoma"/>
                <a:cs typeface="Tahoma"/>
              </a:rPr>
              <a:t>выше</a:t>
            </a:r>
            <a:endParaRPr sz="1600">
              <a:latin typeface="Tahoma"/>
              <a:cs typeface="Tahoma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4064508" y="5666232"/>
            <a:ext cx="1449705" cy="443865"/>
            <a:chOff x="4064508" y="5666232"/>
            <a:chExt cx="1449705" cy="443865"/>
          </a:xfrm>
        </p:grpSpPr>
        <p:sp>
          <p:nvSpPr>
            <p:cNvPr id="6" name="object 6"/>
            <p:cNvSpPr/>
            <p:nvPr/>
          </p:nvSpPr>
          <p:spPr>
            <a:xfrm>
              <a:off x="4070604" y="5672328"/>
              <a:ext cx="1437640" cy="431800"/>
            </a:xfrm>
            <a:custGeom>
              <a:avLst/>
              <a:gdLst/>
              <a:ahLst/>
              <a:cxnLst/>
              <a:rect l="l" t="t" r="r" b="b"/>
              <a:pathLst>
                <a:path w="1437639" h="431800">
                  <a:moveTo>
                    <a:pt x="1221486" y="0"/>
                  </a:moveTo>
                  <a:lnTo>
                    <a:pt x="1221486" y="107823"/>
                  </a:lnTo>
                  <a:lnTo>
                    <a:pt x="0" y="107823"/>
                  </a:lnTo>
                  <a:lnTo>
                    <a:pt x="0" y="323469"/>
                  </a:lnTo>
                  <a:lnTo>
                    <a:pt x="1221486" y="323469"/>
                  </a:lnTo>
                  <a:lnTo>
                    <a:pt x="1221486" y="431292"/>
                  </a:lnTo>
                  <a:lnTo>
                    <a:pt x="1437132" y="215646"/>
                  </a:lnTo>
                  <a:lnTo>
                    <a:pt x="1221486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070604" y="5672328"/>
              <a:ext cx="1437640" cy="431800"/>
            </a:xfrm>
            <a:custGeom>
              <a:avLst/>
              <a:gdLst/>
              <a:ahLst/>
              <a:cxnLst/>
              <a:rect l="l" t="t" r="r" b="b"/>
              <a:pathLst>
                <a:path w="1437639" h="431800">
                  <a:moveTo>
                    <a:pt x="0" y="107823"/>
                  </a:moveTo>
                  <a:lnTo>
                    <a:pt x="1221486" y="107823"/>
                  </a:lnTo>
                  <a:lnTo>
                    <a:pt x="1221486" y="0"/>
                  </a:lnTo>
                  <a:lnTo>
                    <a:pt x="1437132" y="215646"/>
                  </a:lnTo>
                  <a:lnTo>
                    <a:pt x="1221486" y="431292"/>
                  </a:lnTo>
                  <a:lnTo>
                    <a:pt x="1221486" y="323469"/>
                  </a:lnTo>
                  <a:lnTo>
                    <a:pt x="0" y="323469"/>
                  </a:lnTo>
                  <a:lnTo>
                    <a:pt x="0" y="107823"/>
                  </a:lnTo>
                  <a:close/>
                </a:path>
              </a:pathLst>
            </a:custGeom>
            <a:ln w="1219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320751" y="953261"/>
            <a:ext cx="3634104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latin typeface="Tahoma"/>
                <a:cs typeface="Tahoma"/>
              </a:rPr>
              <a:t>ООП</a:t>
            </a:r>
            <a:r>
              <a:rPr sz="1600" b="1" spc="25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ДО</a:t>
            </a:r>
            <a:r>
              <a:rPr sz="1600" b="1" spc="5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должны</a:t>
            </a:r>
            <a:r>
              <a:rPr sz="1600" b="1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быть</a:t>
            </a:r>
            <a:r>
              <a:rPr sz="1600" b="1" spc="15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приведены </a:t>
            </a:r>
            <a:r>
              <a:rPr sz="1600" b="1" spc="-450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в</a:t>
            </a:r>
            <a:r>
              <a:rPr sz="1600" b="1" spc="5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соответствие</a:t>
            </a:r>
            <a:r>
              <a:rPr sz="1600" b="1" spc="55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с</a:t>
            </a:r>
            <a:r>
              <a:rPr sz="1600" b="1" spc="20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ФОП</a:t>
            </a:r>
            <a:r>
              <a:rPr sz="1600" b="1" spc="10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ДО</a:t>
            </a:r>
            <a:r>
              <a:rPr sz="1600" b="1" spc="10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к </a:t>
            </a:r>
            <a:r>
              <a:rPr sz="1600" b="1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01.09.2023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659882" y="653923"/>
            <a:ext cx="3228340" cy="43795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15265" marR="207010" algn="ctr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latin typeface="Tahoma"/>
                <a:cs typeface="Tahoma"/>
              </a:rPr>
              <a:t>До</a:t>
            </a:r>
            <a:r>
              <a:rPr sz="1600" b="1" spc="-5" dirty="0">
                <a:latin typeface="Tahoma"/>
                <a:cs typeface="Tahoma"/>
              </a:rPr>
              <a:t> 31.08.2023</a:t>
            </a:r>
            <a:r>
              <a:rPr sz="1600" b="1" spc="30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ДОО</a:t>
            </a:r>
            <a:r>
              <a:rPr sz="1600" b="1" spc="20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имеют </a:t>
            </a:r>
            <a:r>
              <a:rPr sz="1600" b="1" spc="-450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право</a:t>
            </a:r>
            <a:r>
              <a:rPr sz="1600" b="1" spc="10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работать</a:t>
            </a:r>
            <a:r>
              <a:rPr sz="1600" b="1" spc="30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по</a:t>
            </a:r>
            <a:endParaRPr sz="160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</a:pPr>
            <a:r>
              <a:rPr sz="1600" b="1" spc="-5" dirty="0">
                <a:latin typeface="Tahoma"/>
                <a:cs typeface="Tahoma"/>
              </a:rPr>
              <a:t>утвержденным</a:t>
            </a:r>
            <a:r>
              <a:rPr sz="1600" b="1" spc="20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ранее </a:t>
            </a:r>
            <a:r>
              <a:rPr sz="1600" b="1" spc="-10" dirty="0">
                <a:latin typeface="Tahoma"/>
                <a:cs typeface="Tahoma"/>
              </a:rPr>
              <a:t>ООП</a:t>
            </a:r>
            <a:r>
              <a:rPr sz="1600" b="1" spc="15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ДО</a:t>
            </a:r>
            <a:endParaRPr sz="1600">
              <a:latin typeface="Tahoma"/>
              <a:cs typeface="Tahoma"/>
            </a:endParaRPr>
          </a:p>
          <a:p>
            <a:pPr marL="81280" marR="73025" indent="-1270" algn="ctr">
              <a:lnSpc>
                <a:spcPct val="100000"/>
              </a:lnSpc>
              <a:spcBef>
                <a:spcPts val="600"/>
              </a:spcBef>
            </a:pPr>
            <a:r>
              <a:rPr sz="1600" b="1" spc="-5" dirty="0">
                <a:latin typeface="Tahoma"/>
                <a:cs typeface="Tahoma"/>
              </a:rPr>
              <a:t>Крайний</a:t>
            </a:r>
            <a:r>
              <a:rPr sz="1600" b="1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срок</a:t>
            </a:r>
            <a:r>
              <a:rPr sz="1600" b="1" spc="10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утверждения </a:t>
            </a:r>
            <a:r>
              <a:rPr sz="1600" b="1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ООП</a:t>
            </a:r>
            <a:r>
              <a:rPr sz="1600" b="1" spc="25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ДО</a:t>
            </a:r>
            <a:r>
              <a:rPr sz="1600" b="1" spc="5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на</a:t>
            </a:r>
            <a:r>
              <a:rPr sz="1600" b="1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основе</a:t>
            </a:r>
            <a:r>
              <a:rPr sz="1600" b="1" spc="20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ФОП</a:t>
            </a:r>
            <a:r>
              <a:rPr sz="1600" b="1" spc="5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ДО</a:t>
            </a:r>
            <a:r>
              <a:rPr sz="1600" b="1" spc="20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– </a:t>
            </a:r>
            <a:r>
              <a:rPr sz="1600" b="1" spc="-455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31.08.2023</a:t>
            </a:r>
            <a:endParaRPr sz="16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40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</a:pPr>
            <a:r>
              <a:rPr sz="1600" b="1" spc="-5" dirty="0">
                <a:latin typeface="Tahoma"/>
                <a:cs typeface="Tahoma"/>
              </a:rPr>
              <a:t>С</a:t>
            </a:r>
            <a:r>
              <a:rPr sz="1600" b="1" spc="-20" dirty="0">
                <a:latin typeface="Tahoma"/>
                <a:cs typeface="Tahoma"/>
              </a:rPr>
              <a:t> </a:t>
            </a:r>
            <a:r>
              <a:rPr sz="1600" b="1" dirty="0">
                <a:latin typeface="Tahoma"/>
                <a:cs typeface="Tahoma"/>
              </a:rPr>
              <a:t>01.09.2023</a:t>
            </a:r>
            <a:r>
              <a:rPr sz="1600" b="1" spc="20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ООП</a:t>
            </a:r>
            <a:r>
              <a:rPr sz="1600" b="1" spc="20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ДО</a:t>
            </a:r>
            <a:r>
              <a:rPr sz="1600" b="1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должны</a:t>
            </a:r>
            <a:endParaRPr sz="1600">
              <a:latin typeface="Tahoma"/>
              <a:cs typeface="Tahoma"/>
            </a:endParaRPr>
          </a:p>
          <a:p>
            <a:pPr marL="1270" algn="ctr">
              <a:lnSpc>
                <a:spcPct val="100000"/>
              </a:lnSpc>
            </a:pPr>
            <a:r>
              <a:rPr sz="1600" b="1" spc="-5" dirty="0">
                <a:latin typeface="Tahoma"/>
                <a:cs typeface="Tahoma"/>
              </a:rPr>
              <a:t>соответствовать</a:t>
            </a:r>
            <a:r>
              <a:rPr sz="1600" b="1" spc="35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ФОП</a:t>
            </a:r>
            <a:r>
              <a:rPr sz="1600" b="1" spc="-10" dirty="0">
                <a:latin typeface="Tahoma"/>
                <a:cs typeface="Tahoma"/>
              </a:rPr>
              <a:t> ДО</a:t>
            </a:r>
            <a:endParaRPr sz="1600">
              <a:latin typeface="Tahoma"/>
              <a:cs typeface="Tahoma"/>
            </a:endParaRPr>
          </a:p>
          <a:p>
            <a:pPr marL="17145" marR="9525" indent="2540" algn="ctr">
              <a:lnSpc>
                <a:spcPct val="100000"/>
              </a:lnSpc>
              <a:spcBef>
                <a:spcPts val="605"/>
              </a:spcBef>
            </a:pPr>
            <a:r>
              <a:rPr sz="1600" b="1" spc="-10" dirty="0">
                <a:latin typeface="Tahoma"/>
                <a:cs typeface="Tahoma"/>
              </a:rPr>
              <a:t>Все</a:t>
            </a:r>
            <a:r>
              <a:rPr sz="1600" b="1" spc="10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группы</a:t>
            </a:r>
            <a:r>
              <a:rPr sz="1600" b="1" spc="20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ДОО</a:t>
            </a:r>
            <a:r>
              <a:rPr sz="1600" b="1" spc="20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должны </a:t>
            </a:r>
            <a:r>
              <a:rPr sz="1600" b="1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перейти на</a:t>
            </a:r>
            <a:r>
              <a:rPr sz="1600" b="1" spc="5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ООП</a:t>
            </a:r>
            <a:r>
              <a:rPr sz="1600" b="1" spc="20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ДО</a:t>
            </a:r>
            <a:r>
              <a:rPr sz="1600" b="1" spc="-5" dirty="0">
                <a:latin typeface="Tahoma"/>
                <a:cs typeface="Tahoma"/>
              </a:rPr>
              <a:t> на</a:t>
            </a:r>
            <a:r>
              <a:rPr sz="1600" b="1" spc="5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основе </a:t>
            </a:r>
            <a:r>
              <a:rPr sz="1600" b="1" spc="-455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ФОП</a:t>
            </a:r>
            <a:r>
              <a:rPr sz="1600" b="1" spc="5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ДО</a:t>
            </a:r>
            <a:r>
              <a:rPr sz="1600" b="1" spc="15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с</a:t>
            </a:r>
            <a:r>
              <a:rPr sz="1600" b="1" spc="15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01.09.2023</a:t>
            </a:r>
            <a:endParaRPr sz="16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700">
              <a:latin typeface="Tahoma"/>
              <a:cs typeface="Tahoma"/>
            </a:endParaRPr>
          </a:p>
          <a:p>
            <a:pPr marL="26670" marR="17780" indent="545465">
              <a:lnSpc>
                <a:spcPct val="100000"/>
              </a:lnSpc>
              <a:spcBef>
                <a:spcPts val="5"/>
              </a:spcBef>
            </a:pPr>
            <a:r>
              <a:rPr sz="1600" b="1" spc="-10" dirty="0">
                <a:latin typeface="Tahoma"/>
                <a:cs typeface="Tahoma"/>
              </a:rPr>
              <a:t>Отдельная</a:t>
            </a:r>
            <a:r>
              <a:rPr sz="1600" b="1" spc="60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Рабочая </a:t>
            </a:r>
            <a:r>
              <a:rPr sz="1600" b="1" spc="-5" dirty="0">
                <a:latin typeface="Tahoma"/>
                <a:cs typeface="Tahoma"/>
              </a:rPr>
              <a:t> программа</a:t>
            </a:r>
            <a:r>
              <a:rPr sz="1600" b="1" spc="15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воспитания</a:t>
            </a:r>
            <a:r>
              <a:rPr sz="1600" b="1" spc="15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в </a:t>
            </a:r>
            <a:r>
              <a:rPr sz="1600" b="1" spc="-10" dirty="0">
                <a:latin typeface="Tahoma"/>
                <a:cs typeface="Tahoma"/>
              </a:rPr>
              <a:t>ДОО</a:t>
            </a:r>
            <a:endParaRPr sz="1600">
              <a:latin typeface="Tahoma"/>
              <a:cs typeface="Tahoma"/>
            </a:endParaRPr>
          </a:p>
          <a:p>
            <a:pPr marL="232410">
              <a:lnSpc>
                <a:spcPct val="100000"/>
              </a:lnSpc>
            </a:pPr>
            <a:r>
              <a:rPr sz="1600" b="1" spc="-5" dirty="0">
                <a:latin typeface="Tahoma"/>
                <a:cs typeface="Tahoma"/>
              </a:rPr>
              <a:t>не требуется</a:t>
            </a:r>
            <a:r>
              <a:rPr sz="1600" b="1" spc="35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с</a:t>
            </a:r>
            <a:r>
              <a:rPr sz="1600" b="1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01.09.2023</a:t>
            </a:r>
            <a:endParaRPr sz="1600">
              <a:latin typeface="Tahoma"/>
              <a:cs typeface="Tahoma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4064508" y="1011936"/>
            <a:ext cx="1449705" cy="443865"/>
            <a:chOff x="4064508" y="1011936"/>
            <a:chExt cx="1449705" cy="443865"/>
          </a:xfrm>
        </p:grpSpPr>
        <p:sp>
          <p:nvSpPr>
            <p:cNvPr id="11" name="object 11"/>
            <p:cNvSpPr/>
            <p:nvPr/>
          </p:nvSpPr>
          <p:spPr>
            <a:xfrm>
              <a:off x="4070604" y="1018032"/>
              <a:ext cx="1437640" cy="431800"/>
            </a:xfrm>
            <a:custGeom>
              <a:avLst/>
              <a:gdLst/>
              <a:ahLst/>
              <a:cxnLst/>
              <a:rect l="l" t="t" r="r" b="b"/>
              <a:pathLst>
                <a:path w="1437639" h="431800">
                  <a:moveTo>
                    <a:pt x="1221486" y="0"/>
                  </a:moveTo>
                  <a:lnTo>
                    <a:pt x="1221486" y="107822"/>
                  </a:lnTo>
                  <a:lnTo>
                    <a:pt x="0" y="107822"/>
                  </a:lnTo>
                  <a:lnTo>
                    <a:pt x="0" y="323468"/>
                  </a:lnTo>
                  <a:lnTo>
                    <a:pt x="1221486" y="323468"/>
                  </a:lnTo>
                  <a:lnTo>
                    <a:pt x="1221486" y="431291"/>
                  </a:lnTo>
                  <a:lnTo>
                    <a:pt x="1437132" y="215645"/>
                  </a:lnTo>
                  <a:lnTo>
                    <a:pt x="1221486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070604" y="1018032"/>
              <a:ext cx="1437640" cy="431800"/>
            </a:xfrm>
            <a:custGeom>
              <a:avLst/>
              <a:gdLst/>
              <a:ahLst/>
              <a:cxnLst/>
              <a:rect l="l" t="t" r="r" b="b"/>
              <a:pathLst>
                <a:path w="1437639" h="431800">
                  <a:moveTo>
                    <a:pt x="0" y="107822"/>
                  </a:moveTo>
                  <a:lnTo>
                    <a:pt x="1221486" y="107822"/>
                  </a:lnTo>
                  <a:lnTo>
                    <a:pt x="1221486" y="0"/>
                  </a:lnTo>
                  <a:lnTo>
                    <a:pt x="1437132" y="215645"/>
                  </a:lnTo>
                  <a:lnTo>
                    <a:pt x="1221486" y="431291"/>
                  </a:lnTo>
                  <a:lnTo>
                    <a:pt x="1221486" y="323468"/>
                  </a:lnTo>
                  <a:lnTo>
                    <a:pt x="0" y="323468"/>
                  </a:lnTo>
                  <a:lnTo>
                    <a:pt x="0" y="107822"/>
                  </a:lnTo>
                  <a:close/>
                </a:path>
              </a:pathLst>
            </a:custGeom>
            <a:ln w="1219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520395" y="2878073"/>
            <a:ext cx="323342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130935" marR="5080" indent="-111887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latin typeface="Tahoma"/>
                <a:cs typeface="Tahoma"/>
              </a:rPr>
              <a:t>Все</a:t>
            </a:r>
            <a:r>
              <a:rPr sz="1600" b="1" spc="5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ПООП</a:t>
            </a:r>
            <a:r>
              <a:rPr sz="1600" b="1" spc="25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ДО</a:t>
            </a:r>
            <a:r>
              <a:rPr sz="1600" b="1" spc="5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завершили</a:t>
            </a:r>
            <a:r>
              <a:rPr sz="1600" b="1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свое </a:t>
            </a:r>
            <a:r>
              <a:rPr sz="1600" b="1" spc="-455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действие</a:t>
            </a:r>
            <a:endParaRPr sz="1600">
              <a:latin typeface="Tahoma"/>
              <a:cs typeface="Tahoma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4064508" y="2846832"/>
            <a:ext cx="1449705" cy="445134"/>
            <a:chOff x="4064508" y="2846832"/>
            <a:chExt cx="1449705" cy="445134"/>
          </a:xfrm>
        </p:grpSpPr>
        <p:sp>
          <p:nvSpPr>
            <p:cNvPr id="15" name="object 15"/>
            <p:cNvSpPr/>
            <p:nvPr/>
          </p:nvSpPr>
          <p:spPr>
            <a:xfrm>
              <a:off x="4070604" y="2852928"/>
              <a:ext cx="1437640" cy="433070"/>
            </a:xfrm>
            <a:custGeom>
              <a:avLst/>
              <a:gdLst/>
              <a:ahLst/>
              <a:cxnLst/>
              <a:rect l="l" t="t" r="r" b="b"/>
              <a:pathLst>
                <a:path w="1437639" h="433070">
                  <a:moveTo>
                    <a:pt x="1220724" y="0"/>
                  </a:moveTo>
                  <a:lnTo>
                    <a:pt x="1220724" y="108204"/>
                  </a:lnTo>
                  <a:lnTo>
                    <a:pt x="0" y="108204"/>
                  </a:lnTo>
                  <a:lnTo>
                    <a:pt x="0" y="324612"/>
                  </a:lnTo>
                  <a:lnTo>
                    <a:pt x="1220724" y="324612"/>
                  </a:lnTo>
                  <a:lnTo>
                    <a:pt x="1220724" y="432816"/>
                  </a:lnTo>
                  <a:lnTo>
                    <a:pt x="1437132" y="216408"/>
                  </a:lnTo>
                  <a:lnTo>
                    <a:pt x="1220724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070604" y="2852928"/>
              <a:ext cx="1437640" cy="433070"/>
            </a:xfrm>
            <a:custGeom>
              <a:avLst/>
              <a:gdLst/>
              <a:ahLst/>
              <a:cxnLst/>
              <a:rect l="l" t="t" r="r" b="b"/>
              <a:pathLst>
                <a:path w="1437639" h="433070">
                  <a:moveTo>
                    <a:pt x="0" y="108204"/>
                  </a:moveTo>
                  <a:lnTo>
                    <a:pt x="1220724" y="108204"/>
                  </a:lnTo>
                  <a:lnTo>
                    <a:pt x="1220724" y="0"/>
                  </a:lnTo>
                  <a:lnTo>
                    <a:pt x="1437132" y="216408"/>
                  </a:lnTo>
                  <a:lnTo>
                    <a:pt x="1220724" y="432816"/>
                  </a:lnTo>
                  <a:lnTo>
                    <a:pt x="1220724" y="324612"/>
                  </a:lnTo>
                  <a:lnTo>
                    <a:pt x="0" y="324612"/>
                  </a:lnTo>
                  <a:lnTo>
                    <a:pt x="0" y="108204"/>
                  </a:lnTo>
                  <a:close/>
                </a:path>
              </a:pathLst>
            </a:custGeom>
            <a:ln w="1219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" name="object 17"/>
          <p:cNvGrpSpPr/>
          <p:nvPr/>
        </p:nvGrpSpPr>
        <p:grpSpPr>
          <a:xfrm>
            <a:off x="4064508" y="4431791"/>
            <a:ext cx="1449705" cy="445134"/>
            <a:chOff x="4064508" y="4431791"/>
            <a:chExt cx="1449705" cy="445134"/>
          </a:xfrm>
        </p:grpSpPr>
        <p:sp>
          <p:nvSpPr>
            <p:cNvPr id="18" name="object 18"/>
            <p:cNvSpPr/>
            <p:nvPr/>
          </p:nvSpPr>
          <p:spPr>
            <a:xfrm>
              <a:off x="4070604" y="4437887"/>
              <a:ext cx="1437640" cy="433070"/>
            </a:xfrm>
            <a:custGeom>
              <a:avLst/>
              <a:gdLst/>
              <a:ahLst/>
              <a:cxnLst/>
              <a:rect l="l" t="t" r="r" b="b"/>
              <a:pathLst>
                <a:path w="1437639" h="433070">
                  <a:moveTo>
                    <a:pt x="1220724" y="0"/>
                  </a:moveTo>
                  <a:lnTo>
                    <a:pt x="1220724" y="108204"/>
                  </a:lnTo>
                  <a:lnTo>
                    <a:pt x="0" y="108204"/>
                  </a:lnTo>
                  <a:lnTo>
                    <a:pt x="0" y="324612"/>
                  </a:lnTo>
                  <a:lnTo>
                    <a:pt x="1220724" y="324612"/>
                  </a:lnTo>
                  <a:lnTo>
                    <a:pt x="1220724" y="432816"/>
                  </a:lnTo>
                  <a:lnTo>
                    <a:pt x="1437132" y="216407"/>
                  </a:lnTo>
                  <a:lnTo>
                    <a:pt x="1220724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070604" y="4437887"/>
              <a:ext cx="1437640" cy="433070"/>
            </a:xfrm>
            <a:custGeom>
              <a:avLst/>
              <a:gdLst/>
              <a:ahLst/>
              <a:cxnLst/>
              <a:rect l="l" t="t" r="r" b="b"/>
              <a:pathLst>
                <a:path w="1437639" h="433070">
                  <a:moveTo>
                    <a:pt x="0" y="108204"/>
                  </a:moveTo>
                  <a:lnTo>
                    <a:pt x="1220724" y="108204"/>
                  </a:lnTo>
                  <a:lnTo>
                    <a:pt x="1220724" y="0"/>
                  </a:lnTo>
                  <a:lnTo>
                    <a:pt x="1437132" y="216407"/>
                  </a:lnTo>
                  <a:lnTo>
                    <a:pt x="1220724" y="432816"/>
                  </a:lnTo>
                  <a:lnTo>
                    <a:pt x="1220724" y="324612"/>
                  </a:lnTo>
                  <a:lnTo>
                    <a:pt x="0" y="324612"/>
                  </a:lnTo>
                  <a:lnTo>
                    <a:pt x="0" y="108204"/>
                  </a:lnTo>
                  <a:close/>
                </a:path>
              </a:pathLst>
            </a:custGeom>
            <a:ln w="1219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9831" y="117347"/>
            <a:ext cx="8819388" cy="119938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87907" y="301498"/>
            <a:ext cx="6832600" cy="1031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2200" spc="-5" dirty="0">
                <a:solidFill>
                  <a:srgbClr val="000000"/>
                </a:solidFill>
              </a:rPr>
              <a:t>Порядок</a:t>
            </a:r>
            <a:r>
              <a:rPr sz="2200" spc="10" dirty="0">
                <a:solidFill>
                  <a:srgbClr val="000000"/>
                </a:solidFill>
              </a:rPr>
              <a:t> </a:t>
            </a:r>
            <a:r>
              <a:rPr sz="2200" spc="-5" dirty="0">
                <a:solidFill>
                  <a:srgbClr val="000000"/>
                </a:solidFill>
              </a:rPr>
              <a:t>действий</a:t>
            </a:r>
            <a:r>
              <a:rPr sz="2200" spc="55" dirty="0">
                <a:solidFill>
                  <a:srgbClr val="000000"/>
                </a:solidFill>
              </a:rPr>
              <a:t> </a:t>
            </a:r>
            <a:r>
              <a:rPr sz="2200" spc="-10" dirty="0">
                <a:solidFill>
                  <a:srgbClr val="000000"/>
                </a:solidFill>
              </a:rPr>
              <a:t>ДОО</a:t>
            </a:r>
            <a:r>
              <a:rPr sz="2200" spc="15" dirty="0">
                <a:solidFill>
                  <a:srgbClr val="000000"/>
                </a:solidFill>
              </a:rPr>
              <a:t> </a:t>
            </a:r>
            <a:r>
              <a:rPr sz="2200" spc="-5" dirty="0">
                <a:solidFill>
                  <a:srgbClr val="000000"/>
                </a:solidFill>
              </a:rPr>
              <a:t>в</a:t>
            </a:r>
            <a:r>
              <a:rPr sz="2200" spc="10" dirty="0">
                <a:solidFill>
                  <a:srgbClr val="000000"/>
                </a:solidFill>
              </a:rPr>
              <a:t> </a:t>
            </a:r>
            <a:r>
              <a:rPr sz="2200" spc="-10" dirty="0">
                <a:solidFill>
                  <a:srgbClr val="000000"/>
                </a:solidFill>
              </a:rPr>
              <a:t>переходный</a:t>
            </a:r>
            <a:r>
              <a:rPr sz="2200" spc="30" dirty="0">
                <a:solidFill>
                  <a:srgbClr val="000000"/>
                </a:solidFill>
              </a:rPr>
              <a:t> </a:t>
            </a:r>
            <a:r>
              <a:rPr sz="2200" spc="-10" dirty="0">
                <a:solidFill>
                  <a:srgbClr val="000000"/>
                </a:solidFill>
              </a:rPr>
              <a:t>период: </a:t>
            </a:r>
            <a:r>
              <a:rPr sz="2200" spc="-630" dirty="0">
                <a:solidFill>
                  <a:srgbClr val="000000"/>
                </a:solidFill>
              </a:rPr>
              <a:t> </a:t>
            </a:r>
            <a:r>
              <a:rPr sz="2200" spc="-5" dirty="0">
                <a:solidFill>
                  <a:srgbClr val="000000"/>
                </a:solidFill>
              </a:rPr>
              <a:t>основные</a:t>
            </a:r>
            <a:r>
              <a:rPr sz="2200" spc="30" dirty="0">
                <a:solidFill>
                  <a:srgbClr val="000000"/>
                </a:solidFill>
              </a:rPr>
              <a:t> </a:t>
            </a:r>
            <a:r>
              <a:rPr sz="2200" spc="-10" dirty="0">
                <a:solidFill>
                  <a:srgbClr val="000000"/>
                </a:solidFill>
              </a:rPr>
              <a:t>этапы,</a:t>
            </a:r>
            <a:r>
              <a:rPr sz="2200" spc="20" dirty="0">
                <a:solidFill>
                  <a:srgbClr val="000000"/>
                </a:solidFill>
              </a:rPr>
              <a:t> </a:t>
            </a:r>
            <a:r>
              <a:rPr sz="2200" spc="-10" dirty="0">
                <a:solidFill>
                  <a:srgbClr val="000000"/>
                </a:solidFill>
              </a:rPr>
              <a:t>управленческие</a:t>
            </a:r>
            <a:r>
              <a:rPr sz="2200" spc="40" dirty="0">
                <a:solidFill>
                  <a:srgbClr val="000000"/>
                </a:solidFill>
              </a:rPr>
              <a:t> </a:t>
            </a:r>
            <a:r>
              <a:rPr sz="2200" spc="-10" dirty="0">
                <a:solidFill>
                  <a:srgbClr val="000000"/>
                </a:solidFill>
              </a:rPr>
              <a:t>решения</a:t>
            </a:r>
            <a:endParaRPr sz="2200"/>
          </a:p>
          <a:p>
            <a:pPr marL="4445" algn="ctr">
              <a:lnSpc>
                <a:spcPct val="100000"/>
              </a:lnSpc>
            </a:pPr>
            <a:r>
              <a:rPr sz="2200" spc="-5" dirty="0">
                <a:solidFill>
                  <a:srgbClr val="000000"/>
                </a:solidFill>
              </a:rPr>
              <a:t>и</a:t>
            </a:r>
            <a:r>
              <a:rPr sz="2200" spc="-15" dirty="0">
                <a:solidFill>
                  <a:srgbClr val="000000"/>
                </a:solidFill>
              </a:rPr>
              <a:t> </a:t>
            </a:r>
            <a:r>
              <a:rPr sz="2200" spc="-5" dirty="0">
                <a:solidFill>
                  <a:srgbClr val="000000"/>
                </a:solidFill>
              </a:rPr>
              <a:t>методические</a:t>
            </a:r>
            <a:r>
              <a:rPr sz="2200" spc="25" dirty="0">
                <a:solidFill>
                  <a:srgbClr val="000000"/>
                </a:solidFill>
              </a:rPr>
              <a:t> </a:t>
            </a:r>
            <a:r>
              <a:rPr sz="2200" spc="-5" dirty="0">
                <a:solidFill>
                  <a:srgbClr val="000000"/>
                </a:solidFill>
              </a:rPr>
              <a:t>шаги</a:t>
            </a:r>
            <a:endParaRPr sz="2200"/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239268" y="1833372"/>
          <a:ext cx="8722995" cy="47066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284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4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84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500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5005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90956"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4F6128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2376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4F6128"/>
                      </a:solidFill>
                      <a:prstDash val="solid"/>
                    </a:lnR>
                    <a:lnB w="28575">
                      <a:solidFill>
                        <a:srgbClr val="4F612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1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2350">
                        <a:latin typeface="Times New Roman"/>
                        <a:cs typeface="Times New Roman"/>
                      </a:endParaRPr>
                    </a:p>
                    <a:p>
                      <a:pPr marL="307975" marR="302260" algn="ctr">
                        <a:lnSpc>
                          <a:spcPct val="100000"/>
                        </a:lnSpc>
                      </a:pPr>
                      <a:r>
                        <a:rPr sz="1600" spc="-5" dirty="0">
                          <a:latin typeface="Tahoma"/>
                          <a:cs typeface="Tahoma"/>
                        </a:rPr>
                        <a:t>П</a:t>
                      </a:r>
                      <a:r>
                        <a:rPr sz="1600" spc="5" dirty="0">
                          <a:latin typeface="Tahoma"/>
                          <a:cs typeface="Tahoma"/>
                        </a:rPr>
                        <a:t>р</a:t>
                      </a:r>
                      <a:r>
                        <a:rPr sz="1600" spc="-5" dirty="0">
                          <a:latin typeface="Tahoma"/>
                          <a:cs typeface="Tahoma"/>
                        </a:rPr>
                        <a:t>и</a:t>
                      </a:r>
                      <a:r>
                        <a:rPr sz="1600" dirty="0">
                          <a:latin typeface="Tahoma"/>
                          <a:cs typeface="Tahoma"/>
                        </a:rPr>
                        <a:t>в</a:t>
                      </a:r>
                      <a:r>
                        <a:rPr sz="1600" spc="-5" dirty="0">
                          <a:latin typeface="Tahoma"/>
                          <a:cs typeface="Tahoma"/>
                        </a:rPr>
                        <a:t>едение  ООП ДО в</a:t>
                      </a:r>
                      <a:endParaRPr sz="1600">
                        <a:latin typeface="Tahoma"/>
                        <a:cs typeface="Tahoma"/>
                      </a:endParaRPr>
                    </a:p>
                    <a:p>
                      <a:pPr marL="178435" marR="170180" algn="ctr">
                        <a:lnSpc>
                          <a:spcPct val="100000"/>
                        </a:lnSpc>
                      </a:pPr>
                      <a:r>
                        <a:rPr sz="1600" spc="-5" dirty="0">
                          <a:latin typeface="Tahoma"/>
                          <a:cs typeface="Tahoma"/>
                        </a:rPr>
                        <a:t>соответствие</a:t>
                      </a:r>
                      <a:r>
                        <a:rPr sz="1600" spc="-4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5" dirty="0">
                          <a:latin typeface="Tahoma"/>
                          <a:cs typeface="Tahoma"/>
                        </a:rPr>
                        <a:t>с </a:t>
                      </a:r>
                      <a:r>
                        <a:rPr sz="1600" spc="-484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5" dirty="0">
                          <a:latin typeface="Tahoma"/>
                          <a:cs typeface="Tahoma"/>
                        </a:rPr>
                        <a:t>ФОП</a:t>
                      </a:r>
                      <a:r>
                        <a:rPr sz="1600" spc="-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5" dirty="0">
                          <a:latin typeface="Tahoma"/>
                          <a:cs typeface="Tahoma"/>
                        </a:rPr>
                        <a:t>ДО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28575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0349">
                <a:tc rowSpan="2"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4F6128"/>
                      </a:solidFill>
                      <a:prstDash val="solid"/>
                    </a:lnR>
                    <a:lnT w="28575" cap="flat" cmpd="sng" algn="ctr">
                      <a:solidFill>
                        <a:srgbClr val="4F61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4F6128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1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 marL="94615" marR="68580" indent="-635" algn="ctr">
                        <a:lnSpc>
                          <a:spcPct val="100000"/>
                        </a:lnSpc>
                        <a:spcBef>
                          <a:spcPts val="1355"/>
                        </a:spcBef>
                      </a:pPr>
                      <a:r>
                        <a:rPr sz="1600" spc="-10" dirty="0">
                          <a:latin typeface="Tahoma"/>
                          <a:cs typeface="Tahoma"/>
                        </a:rPr>
                        <a:t>Изучение</a:t>
                      </a:r>
                      <a:r>
                        <a:rPr sz="1600" spc="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5" dirty="0">
                          <a:latin typeface="Tahoma"/>
                          <a:cs typeface="Tahoma"/>
                        </a:rPr>
                        <a:t>ФОП </a:t>
                      </a:r>
                      <a:r>
                        <a:rPr sz="16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5" dirty="0">
                          <a:latin typeface="Tahoma"/>
                          <a:cs typeface="Tahoma"/>
                        </a:rPr>
                        <a:t>ДО</a:t>
                      </a:r>
                      <a:r>
                        <a:rPr sz="1600" spc="-3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5" dirty="0">
                          <a:latin typeface="Tahoma"/>
                          <a:cs typeface="Tahoma"/>
                        </a:rPr>
                        <a:t>и</a:t>
                      </a:r>
                      <a:r>
                        <a:rPr sz="1600" spc="-4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5" dirty="0">
                          <a:latin typeface="Tahoma"/>
                          <a:cs typeface="Tahoma"/>
                        </a:rPr>
                        <a:t>экспертиза </a:t>
                      </a:r>
                      <a:r>
                        <a:rPr sz="1600" spc="-484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10" dirty="0">
                          <a:latin typeface="Tahoma"/>
                          <a:cs typeface="Tahoma"/>
                        </a:rPr>
                        <a:t>действующей </a:t>
                      </a:r>
                      <a:r>
                        <a:rPr sz="1600" spc="-5" dirty="0">
                          <a:latin typeface="Tahoma"/>
                          <a:cs typeface="Tahoma"/>
                        </a:rPr>
                        <a:t> ООП</a:t>
                      </a:r>
                      <a:r>
                        <a:rPr sz="16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5" dirty="0">
                          <a:latin typeface="Tahoma"/>
                          <a:cs typeface="Tahoma"/>
                        </a:rPr>
                        <a:t>ДО</a:t>
                      </a:r>
                      <a:r>
                        <a:rPr sz="16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5" dirty="0">
                          <a:latin typeface="Tahoma"/>
                          <a:cs typeface="Tahoma"/>
                        </a:rPr>
                        <a:t>на</a:t>
                      </a:r>
                      <a:endParaRPr sz="1600">
                        <a:latin typeface="Tahoma"/>
                        <a:cs typeface="Tahoma"/>
                      </a:endParaRPr>
                    </a:p>
                    <a:p>
                      <a:pPr marL="259079" marR="230504" indent="-3175" algn="ctr">
                        <a:lnSpc>
                          <a:spcPct val="100000"/>
                        </a:lnSpc>
                      </a:pPr>
                      <a:r>
                        <a:rPr sz="1600" spc="-10" dirty="0">
                          <a:latin typeface="Tahoma"/>
                          <a:cs typeface="Tahoma"/>
                        </a:rPr>
                        <a:t>предмет </a:t>
                      </a:r>
                      <a:r>
                        <a:rPr sz="1600" spc="-5" dirty="0">
                          <a:latin typeface="Tahoma"/>
                          <a:cs typeface="Tahoma"/>
                        </a:rPr>
                        <a:t> с</a:t>
                      </a:r>
                      <a:r>
                        <a:rPr sz="1600" spc="-10" dirty="0">
                          <a:latin typeface="Tahoma"/>
                          <a:cs typeface="Tahoma"/>
                        </a:rPr>
                        <a:t>о</a:t>
                      </a:r>
                      <a:r>
                        <a:rPr sz="1600" dirty="0">
                          <a:latin typeface="Tahoma"/>
                          <a:cs typeface="Tahoma"/>
                        </a:rPr>
                        <a:t>ответ</a:t>
                      </a:r>
                      <a:r>
                        <a:rPr sz="1600" spc="-5" dirty="0">
                          <a:latin typeface="Tahoma"/>
                          <a:cs typeface="Tahoma"/>
                        </a:rPr>
                        <a:t>с</a:t>
                      </a:r>
                      <a:r>
                        <a:rPr sz="1600" dirty="0">
                          <a:latin typeface="Tahoma"/>
                          <a:cs typeface="Tahoma"/>
                        </a:rPr>
                        <a:t>твия  </a:t>
                      </a:r>
                      <a:r>
                        <a:rPr sz="1600" spc="-5" dirty="0">
                          <a:latin typeface="Tahoma"/>
                          <a:cs typeface="Tahoma"/>
                        </a:rPr>
                        <a:t>ФОП</a:t>
                      </a:r>
                      <a:r>
                        <a:rPr sz="1600" spc="-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5" dirty="0">
                          <a:latin typeface="Tahoma"/>
                          <a:cs typeface="Tahoma"/>
                        </a:rPr>
                        <a:t>ДО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28575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28575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22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830"/>
                        </a:lnSpc>
                        <a:spcBef>
                          <a:spcPts val="5"/>
                        </a:spcBef>
                      </a:pPr>
                      <a:r>
                        <a:rPr sz="1600" spc="-5" dirty="0">
                          <a:latin typeface="Tahoma"/>
                          <a:cs typeface="Tahoma"/>
                        </a:rPr>
                        <a:t>Утверждение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635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7746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28575">
                      <a:solidFill>
                        <a:srgbClr val="4F6128"/>
                      </a:solidFill>
                      <a:prstDash val="solid"/>
                    </a:lnR>
                    <a:lnB w="28575">
                      <a:solidFill>
                        <a:srgbClr val="4F6128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28575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28575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168275">
                        <a:lnSpc>
                          <a:spcPts val="1820"/>
                        </a:lnSpc>
                      </a:pPr>
                      <a:r>
                        <a:rPr sz="1600" spc="-5" dirty="0">
                          <a:latin typeface="Tahoma"/>
                          <a:cs typeface="Tahoma"/>
                        </a:rPr>
                        <a:t>ООП</a:t>
                      </a:r>
                      <a:r>
                        <a:rPr sz="1600" spc="-2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5" dirty="0">
                          <a:latin typeface="Tahoma"/>
                          <a:cs typeface="Tahoma"/>
                        </a:rPr>
                        <a:t>на</a:t>
                      </a:r>
                      <a:r>
                        <a:rPr sz="1600" spc="-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10" dirty="0">
                          <a:latin typeface="Tahoma"/>
                          <a:cs typeface="Tahoma"/>
                        </a:rPr>
                        <a:t>основе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188"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4F6128"/>
                      </a:solidFill>
                      <a:prstDash val="solid"/>
                    </a:lnR>
                    <a:lnT w="28575" cap="flat" cmpd="sng" algn="ctr">
                      <a:solidFill>
                        <a:srgbClr val="4F61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4F6128"/>
                      </a:solidFill>
                      <a:prstDash val="solid"/>
                    </a:lnB>
                  </a:tcPr>
                </a:tc>
                <a:tc rowSpan="1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  <a:p>
                      <a:pPr marL="19685" algn="ctr">
                        <a:lnSpc>
                          <a:spcPct val="100000"/>
                        </a:lnSpc>
                      </a:pPr>
                      <a:r>
                        <a:rPr sz="1600" spc="-5" dirty="0">
                          <a:latin typeface="Tahoma"/>
                          <a:cs typeface="Tahoma"/>
                        </a:rPr>
                        <a:t>Разработка</a:t>
                      </a:r>
                      <a:endParaRPr sz="1600">
                        <a:latin typeface="Tahoma"/>
                        <a:cs typeface="Tahoma"/>
                      </a:endParaRPr>
                    </a:p>
                    <a:p>
                      <a:pPr marL="342900" marR="314325" indent="-635" algn="ctr">
                        <a:lnSpc>
                          <a:spcPct val="100000"/>
                        </a:lnSpc>
                      </a:pPr>
                      <a:r>
                        <a:rPr sz="1600" spc="-5" dirty="0">
                          <a:latin typeface="Tahoma"/>
                          <a:cs typeface="Tahoma"/>
                        </a:rPr>
                        <a:t>«</a:t>
                      </a:r>
                      <a:r>
                        <a:rPr sz="1600" u="sng" spc="-5" dirty="0">
                          <a:uFill>
                            <a:solidFill>
                              <a:srgbClr val="000000"/>
                            </a:solidFill>
                          </a:uFill>
                          <a:latin typeface="Tahoma"/>
                          <a:cs typeface="Tahoma"/>
                        </a:rPr>
                        <a:t>дорожной </a:t>
                      </a:r>
                      <a:r>
                        <a:rPr sz="1600" spc="-484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u="sng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Tahoma"/>
                          <a:cs typeface="Tahoma"/>
                        </a:rPr>
                        <a:t>карты</a:t>
                      </a:r>
                      <a:r>
                        <a:rPr sz="1600" spc="-10" dirty="0">
                          <a:latin typeface="Tahoma"/>
                          <a:cs typeface="Tahoma"/>
                        </a:rPr>
                        <a:t>» </a:t>
                      </a:r>
                      <a:r>
                        <a:rPr sz="1600" spc="-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10" dirty="0">
                          <a:latin typeface="Tahoma"/>
                          <a:cs typeface="Tahoma"/>
                        </a:rPr>
                        <a:t>перехода </a:t>
                      </a:r>
                      <a:r>
                        <a:rPr sz="1600" spc="-5" dirty="0">
                          <a:latin typeface="Tahoma"/>
                          <a:cs typeface="Tahoma"/>
                        </a:rPr>
                        <a:t> на</a:t>
                      </a:r>
                      <a:r>
                        <a:rPr sz="1600" spc="-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5" dirty="0">
                          <a:latin typeface="Tahoma"/>
                          <a:cs typeface="Tahoma"/>
                        </a:rPr>
                        <a:t>ФОП</a:t>
                      </a:r>
                      <a:r>
                        <a:rPr sz="1600" spc="-3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5" dirty="0">
                          <a:latin typeface="Tahoma"/>
                          <a:cs typeface="Tahoma"/>
                        </a:rPr>
                        <a:t>ДО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38100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28575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28575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384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28575">
                      <a:solidFill>
                        <a:srgbClr val="4F6128"/>
                      </a:solidFill>
                      <a:prstDash val="solid"/>
                    </a:lnR>
                    <a:lnB w="28575">
                      <a:solidFill>
                        <a:srgbClr val="4F6128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38100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28575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28575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20"/>
                        </a:lnSpc>
                      </a:pPr>
                      <a:r>
                        <a:rPr sz="1600" spc="-5" dirty="0">
                          <a:latin typeface="Tahoma"/>
                          <a:cs typeface="Tahoma"/>
                        </a:rPr>
                        <a:t>ФОП</a:t>
                      </a:r>
                      <a:r>
                        <a:rPr sz="1600" spc="-4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5" dirty="0">
                          <a:latin typeface="Tahoma"/>
                          <a:cs typeface="Tahoma"/>
                        </a:rPr>
                        <a:t>ДО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697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28575">
                      <a:solidFill>
                        <a:srgbClr val="4F6128"/>
                      </a:solidFill>
                      <a:prstDash val="solid"/>
                    </a:lnR>
                    <a:lnB w="28575">
                      <a:solidFill>
                        <a:srgbClr val="4F6128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38100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28575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28575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64"/>
                        </a:lnSpc>
                      </a:pPr>
                      <a:r>
                        <a:rPr sz="1600" spc="-5" dirty="0">
                          <a:latin typeface="Tahoma"/>
                          <a:cs typeface="Tahoma"/>
                        </a:rPr>
                        <a:t>в</a:t>
                      </a:r>
                      <a:r>
                        <a:rPr sz="16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5" dirty="0">
                          <a:latin typeface="Tahoma"/>
                          <a:cs typeface="Tahoma"/>
                        </a:rPr>
                        <a:t>ДОО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3355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28575">
                      <a:solidFill>
                        <a:srgbClr val="4F6128"/>
                      </a:solidFill>
                      <a:prstDash val="solid"/>
                    </a:lnR>
                    <a:lnB w="28575">
                      <a:solidFill>
                        <a:srgbClr val="4F6128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38100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28575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28575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36830">
                        <a:lnSpc>
                          <a:spcPts val="2105"/>
                        </a:lnSpc>
                      </a:pPr>
                      <a:r>
                        <a:rPr sz="1800" b="1" spc="-5" dirty="0">
                          <a:latin typeface="Tahoma"/>
                          <a:cs typeface="Tahoma"/>
                        </a:rPr>
                        <a:t>до</a:t>
                      </a:r>
                      <a:r>
                        <a:rPr sz="1800" b="1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800" b="1" dirty="0">
                          <a:latin typeface="Tahoma"/>
                          <a:cs typeface="Tahoma"/>
                        </a:rPr>
                        <a:t>31.08.2023</a:t>
                      </a:r>
                      <a:endParaRPr sz="18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4689">
                <a:tc>
                  <a:txBody>
                    <a:bodyPr/>
                    <a:lstStyle/>
                    <a:p>
                      <a:pPr marL="19685" algn="ctr">
                        <a:lnSpc>
                          <a:spcPts val="1825"/>
                        </a:lnSpc>
                        <a:spcBef>
                          <a:spcPts val="80"/>
                        </a:spcBef>
                      </a:pPr>
                      <a:r>
                        <a:rPr sz="1600" spc="-5" dirty="0">
                          <a:latin typeface="Tahoma"/>
                          <a:cs typeface="Tahoma"/>
                        </a:rPr>
                        <a:t>Создание</a:t>
                      </a:r>
                      <a:r>
                        <a:rPr sz="1600" spc="-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5" dirty="0">
                          <a:latin typeface="Tahoma"/>
                          <a:cs typeface="Tahoma"/>
                        </a:rPr>
                        <a:t>в</a:t>
                      </a:r>
                      <a:r>
                        <a:rPr sz="1600" spc="-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5" dirty="0">
                          <a:latin typeface="Tahoma"/>
                          <a:cs typeface="Tahoma"/>
                        </a:rPr>
                        <a:t>ДОО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1016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38100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28575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28575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3839">
                <a:tc>
                  <a:txBody>
                    <a:bodyPr/>
                    <a:lstStyle/>
                    <a:p>
                      <a:pPr marL="17780" algn="ctr">
                        <a:lnSpc>
                          <a:spcPts val="1820"/>
                        </a:lnSpc>
                      </a:pPr>
                      <a:r>
                        <a:rPr sz="1600" spc="-5" dirty="0">
                          <a:latin typeface="Tahoma"/>
                          <a:cs typeface="Tahoma"/>
                        </a:rPr>
                        <a:t>рабочей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38100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28575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28575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3979">
                <a:tc>
                  <a:txBody>
                    <a:bodyPr/>
                    <a:lstStyle/>
                    <a:p>
                      <a:pPr marL="20320" algn="ctr">
                        <a:lnSpc>
                          <a:spcPts val="1820"/>
                        </a:lnSpc>
                      </a:pPr>
                      <a:r>
                        <a:rPr sz="1600" spc="-10" dirty="0">
                          <a:latin typeface="Tahoma"/>
                          <a:cs typeface="Tahoma"/>
                        </a:rPr>
                        <a:t>группы,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38100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28575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28575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3979">
                <a:tc>
                  <a:txBody>
                    <a:bodyPr/>
                    <a:lstStyle/>
                    <a:p>
                      <a:pPr marL="18415" algn="ctr">
                        <a:lnSpc>
                          <a:spcPts val="1820"/>
                        </a:lnSpc>
                      </a:pPr>
                      <a:r>
                        <a:rPr sz="1600" spc="-10" dirty="0">
                          <a:latin typeface="Tahoma"/>
                          <a:cs typeface="Tahoma"/>
                        </a:rPr>
                        <a:t>утверждение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38100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28575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28575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3839">
                <a:tc>
                  <a:txBody>
                    <a:bodyPr/>
                    <a:lstStyle/>
                    <a:p>
                      <a:pPr marL="20320" algn="ctr">
                        <a:lnSpc>
                          <a:spcPts val="1820"/>
                        </a:lnSpc>
                      </a:pPr>
                      <a:r>
                        <a:rPr sz="1600" spc="-5" dirty="0">
                          <a:latin typeface="Tahoma"/>
                          <a:cs typeface="Tahoma"/>
                        </a:rPr>
                        <a:t>соотв.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38100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28575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28575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3840">
                <a:tc>
                  <a:txBody>
                    <a:bodyPr/>
                    <a:lstStyle/>
                    <a:p>
                      <a:pPr marL="17780" algn="ctr">
                        <a:lnSpc>
                          <a:spcPts val="1820"/>
                        </a:lnSpc>
                      </a:pPr>
                      <a:r>
                        <a:rPr sz="1600" spc="-5" dirty="0">
                          <a:latin typeface="Tahoma"/>
                          <a:cs typeface="Tahoma"/>
                        </a:rPr>
                        <a:t>локальных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38100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28575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28575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51760">
                <a:tc>
                  <a:txBody>
                    <a:bodyPr/>
                    <a:lstStyle/>
                    <a:p>
                      <a:pPr marL="18415" algn="ctr">
                        <a:lnSpc>
                          <a:spcPts val="1880"/>
                        </a:lnSpc>
                      </a:pPr>
                      <a:r>
                        <a:rPr sz="1600" spc="-5" dirty="0">
                          <a:latin typeface="Tahoma"/>
                          <a:cs typeface="Tahoma"/>
                        </a:rPr>
                        <a:t>актов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B w="28575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38100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28575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28575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B w="28575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173164" y="1334388"/>
          <a:ext cx="8732520" cy="54317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36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394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57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437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3804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89203">
                <a:tc>
                  <a:txBody>
                    <a:bodyPr/>
                    <a:lstStyle/>
                    <a:p>
                      <a:pPr marL="90805">
                        <a:lnSpc>
                          <a:spcPts val="1165"/>
                        </a:lnSpc>
                      </a:pPr>
                      <a:r>
                        <a:rPr sz="1000" b="1" dirty="0">
                          <a:latin typeface="Tahoma"/>
                          <a:cs typeface="Tahoma"/>
                        </a:rPr>
                        <a:t>№</a:t>
                      </a:r>
                      <a:endParaRPr sz="1000">
                        <a:latin typeface="Tahoma"/>
                        <a:cs typeface="Tahoma"/>
                      </a:endParaRPr>
                    </a:p>
                    <a:p>
                      <a:pPr marL="127000" marR="81915" indent="-36830">
                        <a:lnSpc>
                          <a:spcPct val="107000"/>
                        </a:lnSpc>
                      </a:pPr>
                      <a:r>
                        <a:rPr sz="1000" b="1" dirty="0">
                          <a:latin typeface="Tahoma"/>
                          <a:cs typeface="Tahoma"/>
                        </a:rPr>
                        <a:t>п/  </a:t>
                      </a:r>
                      <a:r>
                        <a:rPr sz="1000" b="1" spc="-5" dirty="0">
                          <a:latin typeface="Tahoma"/>
                          <a:cs typeface="Tahoma"/>
                        </a:rPr>
                        <a:t>п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61912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b="1" spc="-10" dirty="0">
                          <a:latin typeface="Tahoma"/>
                          <a:cs typeface="Tahoma"/>
                        </a:rPr>
                        <a:t>Наименование</a:t>
                      </a:r>
                      <a:r>
                        <a:rPr sz="1000" b="1" spc="4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b="1" spc="-10" dirty="0">
                          <a:latin typeface="Tahoma"/>
                          <a:cs typeface="Tahoma"/>
                        </a:rPr>
                        <a:t>мероприятий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b="1" spc="-10" dirty="0">
                          <a:latin typeface="Tahoma"/>
                          <a:cs typeface="Tahoma"/>
                        </a:rPr>
                        <a:t>Срок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b="1" spc="-5" dirty="0">
                          <a:latin typeface="Tahoma"/>
                          <a:cs typeface="Tahoma"/>
                        </a:rPr>
                        <a:t>Ответственные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b="1" spc="-5" dirty="0">
                          <a:latin typeface="Tahoma"/>
                          <a:cs typeface="Tahoma"/>
                        </a:rPr>
                        <a:t>Результат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4183">
                <a:tc gridSpan="5">
                  <a:txBody>
                    <a:bodyPr/>
                    <a:lstStyle/>
                    <a:p>
                      <a:pPr marL="2440305">
                        <a:lnSpc>
                          <a:spcPts val="1280"/>
                        </a:lnSpc>
                        <a:tabLst>
                          <a:tab pos="2783205" algn="l"/>
                        </a:tabLst>
                      </a:pPr>
                      <a:r>
                        <a:rPr sz="1100" b="1" dirty="0">
                          <a:latin typeface="Tahoma"/>
                          <a:cs typeface="Tahoma"/>
                        </a:rPr>
                        <a:t>1.	Организационно-</a:t>
                      </a:r>
                      <a:r>
                        <a:rPr sz="1100" b="1" spc="-4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b="1" spc="-5" dirty="0">
                          <a:latin typeface="Tahoma"/>
                          <a:cs typeface="Tahoma"/>
                        </a:rPr>
                        <a:t>управленческое</a:t>
                      </a:r>
                      <a:r>
                        <a:rPr sz="1100" b="1" spc="-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b="1" spc="-5" dirty="0">
                          <a:latin typeface="Tahoma"/>
                          <a:cs typeface="Tahoma"/>
                        </a:rPr>
                        <a:t>обеспечение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343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b="1" dirty="0">
                          <a:latin typeface="Tahoma"/>
                          <a:cs typeface="Tahoma"/>
                        </a:rPr>
                        <a:t>1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6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960" marR="339090">
                        <a:lnSpc>
                          <a:spcPct val="100000"/>
                        </a:lnSpc>
                        <a:spcBef>
                          <a:spcPts val="969"/>
                        </a:spcBef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Создание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рабочей</a:t>
                      </a:r>
                      <a:r>
                        <a:rPr sz="1100" spc="-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группы</a:t>
                      </a:r>
                      <a:r>
                        <a:rPr sz="1100" spc="1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по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приведению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ООП</a:t>
                      </a:r>
                      <a:r>
                        <a:rPr sz="1100" spc="-2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</a:t>
                      </a:r>
                      <a:r>
                        <a:rPr sz="1100" spc="-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в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соответствие</a:t>
                      </a:r>
                      <a:r>
                        <a:rPr sz="1100" spc="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с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ФОП</a:t>
                      </a:r>
                      <a:r>
                        <a:rPr sz="1100" spc="-1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12318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Январь-февраль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25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1915" marR="72390" indent="-1905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Заведующий,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 ст. 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воспитатель (методист),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члены</a:t>
                      </a:r>
                      <a:r>
                        <a:rPr sz="1100" spc="-1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рабочей</a:t>
                      </a:r>
                      <a:r>
                        <a:rPr sz="1100" spc="-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группы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82550" indent="-1905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Приказ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создании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рабочей 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группы,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план-график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деятельности</a:t>
                      </a:r>
                      <a:r>
                        <a:rPr sz="1100" spc="-3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рабочей</a:t>
                      </a:r>
                      <a:r>
                        <a:rPr sz="1100" spc="-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группы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087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b="1" dirty="0">
                          <a:latin typeface="Tahoma"/>
                          <a:cs typeface="Tahoma"/>
                        </a:rPr>
                        <a:t>2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960" marR="86360">
                        <a:lnSpc>
                          <a:spcPts val="1320"/>
                        </a:lnSpc>
                        <a:spcBef>
                          <a:spcPts val="40"/>
                        </a:spcBef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Изучение ФОП ДО и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экспертиза действующей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ООП ДО на предмет соответствия ФОП ДО 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(соотнесение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действующей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ООП ДО и ФОП 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ДО)</a:t>
                      </a:r>
                      <a:endParaRPr sz="1100">
                        <a:latin typeface="Tahoma"/>
                        <a:cs typeface="Tahoma"/>
                      </a:endParaRPr>
                    </a:p>
                    <a:p>
                      <a:pPr marL="60960" marR="136525">
                        <a:lnSpc>
                          <a:spcPts val="1320"/>
                        </a:lnSpc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Если реализуются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программы 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дополнительного</a:t>
                      </a:r>
                      <a:r>
                        <a:rPr sz="1100" spc="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образования, 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целесообразно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также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их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проанализировать с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учетом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расширенного в ФОП ДО объема и 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содержания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обязательной</a:t>
                      </a:r>
                      <a:r>
                        <a:rPr sz="1100" spc="-4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части ООП</a:t>
                      </a:r>
                      <a:r>
                        <a:rPr sz="1100" spc="-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50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Февраль-март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Рабочая</a:t>
                      </a:r>
                      <a:r>
                        <a:rPr sz="11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группа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 marL="254635" marR="243840" indent="123189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Аналитический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отчет 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(справка, аналитическая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таблица,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презентация по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результатам</a:t>
                      </a:r>
                      <a:r>
                        <a:rPr sz="1100" spc="-3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экспертизы)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849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5"/>
                        </a:spcBef>
                      </a:pPr>
                      <a:r>
                        <a:rPr sz="1000" b="1" dirty="0">
                          <a:latin typeface="Tahoma"/>
                          <a:cs typeface="Tahoma"/>
                        </a:rPr>
                        <a:t>3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1085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960" marR="553720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Анализ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УМК,</a:t>
                      </a:r>
                      <a:r>
                        <a:rPr sz="1100" spc="1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используемого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 ранее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при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реализации</a:t>
                      </a:r>
                      <a:r>
                        <a:rPr sz="1100" spc="-1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ООП</a:t>
                      </a:r>
                      <a:r>
                        <a:rPr sz="1100" spc="-1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65"/>
                        </a:spcBef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Февраль-март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1098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65"/>
                        </a:spcBef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Рабочая</a:t>
                      </a:r>
                      <a:r>
                        <a:rPr sz="11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группа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1098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65"/>
                        </a:spcBef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Аналитическая</a:t>
                      </a:r>
                      <a:r>
                        <a:rPr sz="1100" spc="-2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таблица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1098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807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020"/>
                        </a:spcBef>
                      </a:pPr>
                      <a:r>
                        <a:rPr sz="1000" b="1" dirty="0">
                          <a:latin typeface="Tahoma"/>
                          <a:cs typeface="Tahoma"/>
                        </a:rPr>
                        <a:t>4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960" marR="29400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Анализ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образовательных потребностей 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(запросов)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для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разработки/корректировки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части ООП ДО, формируемой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участниками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образовательных</a:t>
                      </a:r>
                      <a:r>
                        <a:rPr sz="1100" spc="-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отношений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919"/>
                        </a:spcBef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Март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919"/>
                        </a:spcBef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Рабочая</a:t>
                      </a:r>
                      <a:r>
                        <a:rPr sz="11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группа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652145" marR="273685" indent="-370840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Справка</a:t>
                      </a:r>
                      <a:r>
                        <a:rPr sz="1100" spc="-3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по</a:t>
                      </a:r>
                      <a:r>
                        <a:rPr sz="1100" spc="-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результатам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мониторинга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38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418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000" b="1" dirty="0">
                          <a:latin typeface="Tahoma"/>
                          <a:cs typeface="Tahoma"/>
                        </a:rPr>
                        <a:t>5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96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Создание</a:t>
                      </a:r>
                      <a:r>
                        <a:rPr sz="1100" spc="-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проекта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ООП</a:t>
                      </a:r>
                      <a:r>
                        <a:rPr sz="1100" spc="-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</a:t>
                      </a:r>
                      <a:r>
                        <a:rPr sz="1100" spc="-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на основе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ФОП</a:t>
                      </a:r>
                      <a:r>
                        <a:rPr sz="1100" spc="-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133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Апрель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133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Рабочая</a:t>
                      </a:r>
                      <a:r>
                        <a:rPr sz="11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группа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133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Проект</a:t>
                      </a:r>
                      <a:r>
                        <a:rPr sz="1100" spc="-2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обновленной</a:t>
                      </a:r>
                      <a:r>
                        <a:rPr sz="1100" spc="-1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ООП</a:t>
                      </a:r>
                      <a:r>
                        <a:rPr sz="1100" spc="-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133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840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5"/>
                        </a:spcBef>
                      </a:pPr>
                      <a:r>
                        <a:rPr sz="1000" b="1" dirty="0">
                          <a:latin typeface="Tahoma"/>
                          <a:cs typeface="Tahoma"/>
                        </a:rPr>
                        <a:t>6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1085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960">
                        <a:lnSpc>
                          <a:spcPct val="100000"/>
                        </a:lnSpc>
                        <a:spcBef>
                          <a:spcPts val="209"/>
                        </a:spcBef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Доработка</a:t>
                      </a:r>
                      <a:r>
                        <a:rPr sz="1100" spc="-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проекта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ООП</a:t>
                      </a:r>
                      <a:r>
                        <a:rPr sz="1100" spc="-1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</a:t>
                      </a:r>
                      <a:r>
                        <a:rPr sz="1100" spc="-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с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учетом</a:t>
                      </a:r>
                      <a:endParaRPr sz="1100">
                        <a:latin typeface="Tahoma"/>
                        <a:cs typeface="Tahoma"/>
                      </a:endParaRPr>
                    </a:p>
                    <a:p>
                      <a:pPr marL="60960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методических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 рекомендаций</a:t>
                      </a:r>
                      <a:r>
                        <a:rPr sz="1100" spc="-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к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ФОП</a:t>
                      </a:r>
                      <a:r>
                        <a:rPr sz="1100" spc="-2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266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70"/>
                        </a:spcBef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Апрель-август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1104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70"/>
                        </a:spcBef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Рабочая</a:t>
                      </a:r>
                      <a:r>
                        <a:rPr sz="11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группа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1104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870"/>
                        </a:spcBef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Текст</a:t>
                      </a:r>
                      <a:r>
                        <a:rPr sz="1100" spc="-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обновленной</a:t>
                      </a:r>
                      <a:r>
                        <a:rPr sz="1100" spc="-1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ООП</a:t>
                      </a:r>
                      <a:r>
                        <a:rPr sz="1100" spc="-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1104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837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5"/>
                        </a:spcBef>
                      </a:pPr>
                      <a:r>
                        <a:rPr sz="1000" b="1" dirty="0">
                          <a:latin typeface="Tahoma"/>
                          <a:cs typeface="Tahoma"/>
                        </a:rPr>
                        <a:t>7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1085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960" marR="615950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Обсуждение</a:t>
                      </a:r>
                      <a:r>
                        <a:rPr sz="1100" spc="-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обновленной</a:t>
                      </a:r>
                      <a:r>
                        <a:rPr sz="1100" spc="-1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ООП</a:t>
                      </a:r>
                      <a:r>
                        <a:rPr sz="1100" spc="-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</a:t>
                      </a:r>
                      <a:r>
                        <a:rPr sz="1100" spc="-2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на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педсовете</a:t>
                      </a:r>
                      <a:r>
                        <a:rPr sz="1100" spc="-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ДОО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266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69"/>
                        </a:spcBef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Август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11048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71475" marR="339090" indent="-24765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Рабочая</a:t>
                      </a:r>
                      <a:r>
                        <a:rPr sz="1100" spc="-7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группа,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коллектив</a:t>
                      </a:r>
                      <a:r>
                        <a:rPr sz="1100" spc="-4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ДОО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266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15925" marR="76200" indent="-329565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Протокол педсовета,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решение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</a:t>
                      </a:r>
                      <a:r>
                        <a:rPr sz="1100" spc="-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принятии</a:t>
                      </a:r>
                      <a:r>
                        <a:rPr sz="1100" spc="-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ООП</a:t>
                      </a:r>
                      <a:r>
                        <a:rPr sz="1100" spc="-2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266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0292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b="1" dirty="0">
                          <a:latin typeface="Tahoma"/>
                          <a:cs typeface="Tahoma"/>
                        </a:rPr>
                        <a:t>8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50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0960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Утверждение</a:t>
                      </a:r>
                      <a:r>
                        <a:rPr sz="1100" spc="-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обновленной</a:t>
                      </a:r>
                      <a:r>
                        <a:rPr sz="1100" spc="-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ООП</a:t>
                      </a:r>
                      <a:r>
                        <a:rPr sz="1100" spc="-2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До</a:t>
                      </a:r>
                      <a:r>
                        <a:rPr sz="1100" spc="-3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31.08.2023</a:t>
                      </a:r>
                      <a:r>
                        <a:rPr sz="1100" spc="-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г.</a:t>
                      </a:r>
                      <a:endParaRPr sz="1100">
                        <a:latin typeface="Tahoma"/>
                        <a:cs typeface="Tahoma"/>
                      </a:endParaRPr>
                    </a:p>
                    <a:p>
                      <a:pPr marL="256540" marR="248920" algn="ctr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(это</a:t>
                      </a:r>
                      <a:r>
                        <a:rPr sz="1100" spc="-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крайний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срок!)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Заведующий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7705" marR="343535" indent="-334010"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Обновленная</a:t>
                      </a:r>
                      <a:r>
                        <a:rPr sz="11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ООП</a:t>
                      </a:r>
                      <a:r>
                        <a:rPr sz="11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утверждена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838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3" name="object 3"/>
          <p:cNvSpPr txBox="1"/>
          <p:nvPr/>
        </p:nvSpPr>
        <p:spPr>
          <a:xfrm>
            <a:off x="330200" y="118110"/>
            <a:ext cx="8317865" cy="1093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3345" algn="ctr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latin typeface="Tahoma"/>
                <a:cs typeface="Tahoma"/>
              </a:rPr>
              <a:t>Вариант</a:t>
            </a:r>
            <a:r>
              <a:rPr sz="1400" b="1" spc="-35" dirty="0">
                <a:latin typeface="Tahoma"/>
                <a:cs typeface="Tahoma"/>
              </a:rPr>
              <a:t> </a:t>
            </a:r>
            <a:r>
              <a:rPr sz="1400" b="1" spc="-5" dirty="0">
                <a:latin typeface="Tahoma"/>
                <a:cs typeface="Tahoma"/>
              </a:rPr>
              <a:t>дорожной</a:t>
            </a:r>
            <a:r>
              <a:rPr sz="1400" b="1" spc="-45" dirty="0">
                <a:latin typeface="Tahoma"/>
                <a:cs typeface="Tahoma"/>
              </a:rPr>
              <a:t> </a:t>
            </a:r>
            <a:r>
              <a:rPr sz="1400" b="1" dirty="0">
                <a:latin typeface="Tahoma"/>
                <a:cs typeface="Tahoma"/>
              </a:rPr>
              <a:t>карты</a:t>
            </a:r>
            <a:endParaRPr sz="1400">
              <a:latin typeface="Tahoma"/>
              <a:cs typeface="Tahoma"/>
            </a:endParaRPr>
          </a:p>
          <a:p>
            <a:pPr marL="92710" algn="ctr">
              <a:lnSpc>
                <a:spcPct val="100000"/>
              </a:lnSpc>
            </a:pPr>
            <a:r>
              <a:rPr sz="1400" b="1" spc="-5" dirty="0">
                <a:latin typeface="Tahoma"/>
                <a:cs typeface="Tahoma"/>
              </a:rPr>
              <a:t>приведения</a:t>
            </a:r>
            <a:r>
              <a:rPr sz="1400" b="1" spc="-15" dirty="0">
                <a:latin typeface="Tahoma"/>
                <a:cs typeface="Tahoma"/>
              </a:rPr>
              <a:t> </a:t>
            </a:r>
            <a:r>
              <a:rPr sz="1400" b="1" spc="-5" dirty="0">
                <a:latin typeface="Tahoma"/>
                <a:cs typeface="Tahoma"/>
              </a:rPr>
              <a:t>ООП</a:t>
            </a:r>
            <a:r>
              <a:rPr sz="1400" b="1" spc="10" dirty="0">
                <a:latin typeface="Tahoma"/>
                <a:cs typeface="Tahoma"/>
              </a:rPr>
              <a:t> </a:t>
            </a:r>
            <a:r>
              <a:rPr sz="1400" b="1" dirty="0">
                <a:latin typeface="Tahoma"/>
                <a:cs typeface="Tahoma"/>
              </a:rPr>
              <a:t>ДО</a:t>
            </a:r>
            <a:r>
              <a:rPr sz="1400" b="1" spc="-10" dirty="0">
                <a:latin typeface="Tahoma"/>
                <a:cs typeface="Tahoma"/>
              </a:rPr>
              <a:t> </a:t>
            </a:r>
            <a:r>
              <a:rPr sz="1400" b="1" dirty="0">
                <a:latin typeface="Tahoma"/>
                <a:cs typeface="Tahoma"/>
              </a:rPr>
              <a:t>в</a:t>
            </a:r>
            <a:r>
              <a:rPr sz="1400" b="1" spc="15" dirty="0">
                <a:latin typeface="Tahoma"/>
                <a:cs typeface="Tahoma"/>
              </a:rPr>
              <a:t> </a:t>
            </a:r>
            <a:r>
              <a:rPr sz="1400" b="1" spc="-5" dirty="0">
                <a:latin typeface="Tahoma"/>
                <a:cs typeface="Tahoma"/>
              </a:rPr>
              <a:t>соответствие</a:t>
            </a:r>
            <a:r>
              <a:rPr sz="1400" b="1" spc="-30" dirty="0">
                <a:latin typeface="Tahoma"/>
                <a:cs typeface="Tahoma"/>
              </a:rPr>
              <a:t> </a:t>
            </a:r>
            <a:r>
              <a:rPr sz="1400" b="1" dirty="0">
                <a:latin typeface="Tahoma"/>
                <a:cs typeface="Tahoma"/>
              </a:rPr>
              <a:t>с</a:t>
            </a:r>
            <a:r>
              <a:rPr sz="1400" b="1" spc="10" dirty="0">
                <a:latin typeface="Tahoma"/>
                <a:cs typeface="Tahoma"/>
              </a:rPr>
              <a:t> </a:t>
            </a:r>
            <a:r>
              <a:rPr sz="1400" b="1" dirty="0">
                <a:latin typeface="Tahoma"/>
                <a:cs typeface="Tahoma"/>
              </a:rPr>
              <a:t>ФОП</a:t>
            </a:r>
            <a:r>
              <a:rPr sz="1400" b="1" spc="5" dirty="0">
                <a:latin typeface="Tahoma"/>
                <a:cs typeface="Tahoma"/>
              </a:rPr>
              <a:t> </a:t>
            </a:r>
            <a:r>
              <a:rPr sz="1400" b="1" dirty="0">
                <a:latin typeface="Tahoma"/>
                <a:cs typeface="Tahoma"/>
              </a:rPr>
              <a:t>ДО</a:t>
            </a:r>
            <a:r>
              <a:rPr sz="1400" b="1" spc="-10" dirty="0">
                <a:latin typeface="Tahoma"/>
                <a:cs typeface="Tahoma"/>
              </a:rPr>
              <a:t> </a:t>
            </a:r>
            <a:r>
              <a:rPr sz="1400" b="1" dirty="0">
                <a:latin typeface="Tahoma"/>
                <a:cs typeface="Tahoma"/>
              </a:rPr>
              <a:t>на</a:t>
            </a:r>
            <a:r>
              <a:rPr sz="1400" b="1" spc="10" dirty="0">
                <a:latin typeface="Tahoma"/>
                <a:cs typeface="Tahoma"/>
              </a:rPr>
              <a:t> </a:t>
            </a:r>
            <a:r>
              <a:rPr sz="1400" b="1" spc="-5" dirty="0">
                <a:latin typeface="Tahoma"/>
                <a:cs typeface="Tahoma"/>
              </a:rPr>
              <a:t>переходный</a:t>
            </a:r>
            <a:r>
              <a:rPr sz="1400" b="1" spc="-15" dirty="0">
                <a:latin typeface="Tahoma"/>
                <a:cs typeface="Tahoma"/>
              </a:rPr>
              <a:t> </a:t>
            </a:r>
            <a:r>
              <a:rPr sz="1400" b="1" spc="-5" dirty="0">
                <a:latin typeface="Tahoma"/>
                <a:cs typeface="Tahoma"/>
              </a:rPr>
              <a:t>период</a:t>
            </a:r>
            <a:r>
              <a:rPr sz="1400" b="1" spc="-15" dirty="0">
                <a:latin typeface="Tahoma"/>
                <a:cs typeface="Tahoma"/>
              </a:rPr>
              <a:t> </a:t>
            </a:r>
            <a:r>
              <a:rPr sz="1400" b="1" spc="-5" dirty="0">
                <a:latin typeface="Tahoma"/>
                <a:cs typeface="Tahoma"/>
              </a:rPr>
              <a:t>(до</a:t>
            </a:r>
            <a:r>
              <a:rPr sz="1400" b="1" spc="-10" dirty="0">
                <a:latin typeface="Tahoma"/>
                <a:cs typeface="Tahoma"/>
              </a:rPr>
              <a:t> </a:t>
            </a:r>
            <a:r>
              <a:rPr sz="1400" b="1" spc="-5" dirty="0">
                <a:latin typeface="Tahoma"/>
                <a:cs typeface="Tahoma"/>
              </a:rPr>
              <a:t>31.08.2023</a:t>
            </a:r>
            <a:r>
              <a:rPr sz="1400" b="1" spc="-15" dirty="0">
                <a:latin typeface="Tahoma"/>
                <a:cs typeface="Tahoma"/>
              </a:rPr>
              <a:t> </a:t>
            </a:r>
            <a:r>
              <a:rPr sz="1400" b="1" dirty="0">
                <a:latin typeface="Tahoma"/>
                <a:cs typeface="Tahoma"/>
              </a:rPr>
              <a:t>г.)</a:t>
            </a:r>
            <a:endParaRPr sz="14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35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latin typeface="Tahoma"/>
                <a:cs typeface="Tahoma"/>
              </a:rPr>
              <a:t>Цель:</a:t>
            </a:r>
            <a:r>
              <a:rPr sz="1400" spc="-10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привести</a:t>
            </a:r>
            <a:r>
              <a:rPr sz="1400" spc="-2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ООП</a:t>
            </a:r>
            <a:r>
              <a:rPr sz="1400" spc="-1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ДО в </a:t>
            </a:r>
            <a:r>
              <a:rPr sz="1400" spc="-5" dirty="0">
                <a:latin typeface="Tahoma"/>
                <a:cs typeface="Tahoma"/>
              </a:rPr>
              <a:t>соответствие</a:t>
            </a:r>
            <a:r>
              <a:rPr sz="1400" spc="-3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с</a:t>
            </a:r>
            <a:r>
              <a:rPr sz="1400" spc="44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ФОП</a:t>
            </a:r>
            <a:r>
              <a:rPr sz="1400" spc="-1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ДО</a:t>
            </a:r>
            <a:endParaRPr sz="1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latin typeface="Tahoma"/>
                <a:cs typeface="Tahoma"/>
              </a:rPr>
              <a:t>Ожидаемый</a:t>
            </a:r>
            <a:r>
              <a:rPr sz="1400" spc="5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результат:</a:t>
            </a:r>
            <a:r>
              <a:rPr sz="1400" spc="-1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ООП</a:t>
            </a:r>
            <a:r>
              <a:rPr sz="1400" spc="-1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ДО</a:t>
            </a:r>
            <a:r>
              <a:rPr sz="1400" spc="5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приведена</a:t>
            </a:r>
            <a:r>
              <a:rPr sz="1400" spc="-2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в</a:t>
            </a:r>
            <a:r>
              <a:rPr sz="1400" spc="10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соответствие</a:t>
            </a:r>
            <a:r>
              <a:rPr sz="1400" spc="-3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с ФОП ДО</a:t>
            </a:r>
            <a:endParaRPr sz="1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8204" y="260604"/>
            <a:ext cx="8927592" cy="165658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03631" y="256031"/>
            <a:ext cx="8936990" cy="1666239"/>
          </a:xfrm>
          <a:prstGeom prst="rect">
            <a:avLst/>
          </a:prstGeom>
          <a:ln w="9144">
            <a:solidFill>
              <a:srgbClr val="000000"/>
            </a:solidFill>
          </a:ln>
        </p:spPr>
        <p:txBody>
          <a:bodyPr vert="horz" wrap="square" lIns="0" tIns="1047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825"/>
              </a:spcBef>
            </a:pPr>
            <a:r>
              <a:rPr sz="1600" spc="-5" dirty="0">
                <a:latin typeface="Tahoma"/>
                <a:cs typeface="Tahoma"/>
              </a:rPr>
              <a:t>Приказ</a:t>
            </a:r>
            <a:r>
              <a:rPr sz="1600" spc="15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Министерства</a:t>
            </a:r>
            <a:r>
              <a:rPr sz="1600" spc="35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просвещения</a:t>
            </a:r>
            <a:r>
              <a:rPr sz="1600" spc="25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Российской</a:t>
            </a:r>
            <a:r>
              <a:rPr sz="1600" spc="6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Федерации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от</a:t>
            </a:r>
            <a:r>
              <a:rPr sz="1600" spc="1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08.11.2022</a:t>
            </a:r>
            <a:r>
              <a:rPr sz="1600" spc="1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№</a:t>
            </a:r>
            <a:r>
              <a:rPr sz="1600" spc="5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955</a:t>
            </a:r>
            <a:endParaRPr sz="1600">
              <a:latin typeface="Tahoma"/>
              <a:cs typeface="Tahoma"/>
            </a:endParaRPr>
          </a:p>
          <a:p>
            <a:pPr marL="167640" marR="160655" indent="-5080" algn="ctr">
              <a:lnSpc>
                <a:spcPct val="99400"/>
              </a:lnSpc>
              <a:spcBef>
                <a:spcPts val="10"/>
              </a:spcBef>
            </a:pPr>
            <a:r>
              <a:rPr sz="1600" spc="-5" dirty="0">
                <a:solidFill>
                  <a:srgbClr val="C00000"/>
                </a:solidFill>
                <a:latin typeface="Tahoma"/>
                <a:cs typeface="Tahoma"/>
              </a:rPr>
              <a:t>«О</a:t>
            </a:r>
            <a:r>
              <a:rPr sz="1600" spc="5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C00000"/>
                </a:solidFill>
                <a:latin typeface="Tahoma"/>
                <a:cs typeface="Tahoma"/>
              </a:rPr>
              <a:t>внесении</a:t>
            </a:r>
            <a:r>
              <a:rPr sz="1600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C00000"/>
                </a:solidFill>
                <a:latin typeface="Tahoma"/>
                <a:cs typeface="Tahoma"/>
              </a:rPr>
              <a:t>изменений</a:t>
            </a:r>
            <a:r>
              <a:rPr sz="1600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C00000"/>
                </a:solidFill>
                <a:latin typeface="Tahoma"/>
                <a:cs typeface="Tahoma"/>
              </a:rPr>
              <a:t>в</a:t>
            </a:r>
            <a:r>
              <a:rPr sz="1600" spc="15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C00000"/>
                </a:solidFill>
                <a:latin typeface="Tahoma"/>
                <a:cs typeface="Tahoma"/>
              </a:rPr>
              <a:t>некоторые</a:t>
            </a:r>
            <a:r>
              <a:rPr sz="1600" spc="40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C00000"/>
                </a:solidFill>
                <a:latin typeface="Tahoma"/>
                <a:cs typeface="Tahoma"/>
              </a:rPr>
              <a:t>приказы</a:t>
            </a:r>
            <a:r>
              <a:rPr sz="1600" spc="15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C00000"/>
                </a:solidFill>
                <a:latin typeface="Tahoma"/>
                <a:cs typeface="Tahoma"/>
              </a:rPr>
              <a:t>Министерства</a:t>
            </a:r>
            <a:r>
              <a:rPr sz="1600" spc="25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C00000"/>
                </a:solidFill>
                <a:latin typeface="Tahoma"/>
                <a:cs typeface="Tahoma"/>
              </a:rPr>
              <a:t>образования</a:t>
            </a:r>
            <a:r>
              <a:rPr sz="1600" spc="30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C00000"/>
                </a:solidFill>
                <a:latin typeface="Tahoma"/>
                <a:cs typeface="Tahoma"/>
              </a:rPr>
              <a:t>и</a:t>
            </a:r>
            <a:r>
              <a:rPr sz="1600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C00000"/>
                </a:solidFill>
                <a:latin typeface="Tahoma"/>
                <a:cs typeface="Tahoma"/>
              </a:rPr>
              <a:t>науки </a:t>
            </a:r>
            <a:r>
              <a:rPr sz="1600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C00000"/>
                </a:solidFill>
                <a:latin typeface="Tahoma"/>
                <a:cs typeface="Tahoma"/>
              </a:rPr>
              <a:t>Российской</a:t>
            </a:r>
            <a:r>
              <a:rPr sz="1600" spc="55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C00000"/>
                </a:solidFill>
                <a:latin typeface="Tahoma"/>
                <a:cs typeface="Tahoma"/>
              </a:rPr>
              <a:t>Федерации</a:t>
            </a:r>
            <a:r>
              <a:rPr sz="1600" spc="10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C00000"/>
                </a:solidFill>
                <a:latin typeface="Tahoma"/>
                <a:cs typeface="Tahoma"/>
              </a:rPr>
              <a:t>и</a:t>
            </a:r>
            <a:r>
              <a:rPr sz="1600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C00000"/>
                </a:solidFill>
                <a:latin typeface="Tahoma"/>
                <a:cs typeface="Tahoma"/>
              </a:rPr>
              <a:t>Министерства</a:t>
            </a:r>
            <a:r>
              <a:rPr sz="1600" spc="35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C00000"/>
                </a:solidFill>
                <a:latin typeface="Tahoma"/>
                <a:cs typeface="Tahoma"/>
              </a:rPr>
              <a:t>просвещения</a:t>
            </a:r>
            <a:r>
              <a:rPr sz="1600" spc="30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C00000"/>
                </a:solidFill>
                <a:latin typeface="Tahoma"/>
                <a:cs typeface="Tahoma"/>
              </a:rPr>
              <a:t>Российской</a:t>
            </a:r>
            <a:r>
              <a:rPr sz="1600" spc="55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C00000"/>
                </a:solidFill>
                <a:latin typeface="Tahoma"/>
                <a:cs typeface="Tahoma"/>
              </a:rPr>
              <a:t>Федерации</a:t>
            </a:r>
            <a:r>
              <a:rPr sz="1600" dirty="0">
                <a:latin typeface="Tahoma"/>
                <a:cs typeface="Tahoma"/>
              </a:rPr>
              <a:t>,</a:t>
            </a:r>
            <a:r>
              <a:rPr sz="1600" spc="5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касающиеся </a:t>
            </a:r>
            <a:r>
              <a:rPr sz="1600" spc="-5" dirty="0"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C00000"/>
                </a:solidFill>
                <a:latin typeface="Tahoma"/>
                <a:cs typeface="Tahoma"/>
              </a:rPr>
              <a:t>федеральных </a:t>
            </a:r>
            <a:r>
              <a:rPr sz="1600" spc="-10" dirty="0">
                <a:solidFill>
                  <a:srgbClr val="C00000"/>
                </a:solidFill>
                <a:latin typeface="Tahoma"/>
                <a:cs typeface="Tahoma"/>
              </a:rPr>
              <a:t>государственных</a:t>
            </a:r>
            <a:r>
              <a:rPr sz="1600" spc="30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C00000"/>
                </a:solidFill>
                <a:latin typeface="Tahoma"/>
                <a:cs typeface="Tahoma"/>
              </a:rPr>
              <a:t>образовательных</a:t>
            </a:r>
            <a:r>
              <a:rPr sz="1600" spc="30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C00000"/>
                </a:solidFill>
                <a:latin typeface="Tahoma"/>
                <a:cs typeface="Tahoma"/>
              </a:rPr>
              <a:t>стандартов</a:t>
            </a:r>
            <a:r>
              <a:rPr sz="1600" spc="35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общего</a:t>
            </a:r>
            <a:r>
              <a:rPr sz="1600" spc="2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образования</a:t>
            </a:r>
            <a:r>
              <a:rPr sz="1600" spc="2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и 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образования</a:t>
            </a:r>
            <a:r>
              <a:rPr sz="1600" spc="2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обучающихся</a:t>
            </a:r>
            <a:r>
              <a:rPr sz="1600" spc="5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с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ограниченными</a:t>
            </a:r>
            <a:r>
              <a:rPr sz="1600" spc="4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возможностями</a:t>
            </a:r>
            <a:r>
              <a:rPr sz="1600" spc="6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здоровья</a:t>
            </a:r>
            <a:r>
              <a:rPr sz="1600" spc="2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и</a:t>
            </a:r>
            <a:r>
              <a:rPr sz="1600" spc="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умственной 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отсталостью</a:t>
            </a:r>
            <a:r>
              <a:rPr sz="1600" spc="4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(интеллектуальными</a:t>
            </a:r>
            <a:r>
              <a:rPr sz="1600" spc="3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нарушениями)»</a:t>
            </a:r>
            <a:r>
              <a:rPr sz="1600" spc="25" dirty="0">
                <a:latin typeface="Tahoma"/>
                <a:cs typeface="Tahoma"/>
              </a:rPr>
              <a:t> </a:t>
            </a:r>
            <a:r>
              <a:rPr sz="1650" spc="-30" dirty="0">
                <a:latin typeface="Tahoma"/>
                <a:cs typeface="Tahoma"/>
              </a:rPr>
              <a:t>(зарегистрирован</a:t>
            </a:r>
            <a:r>
              <a:rPr sz="1650" spc="10" dirty="0">
                <a:latin typeface="Tahoma"/>
                <a:cs typeface="Tahoma"/>
              </a:rPr>
              <a:t> </a:t>
            </a:r>
            <a:r>
              <a:rPr sz="1650" spc="-30" dirty="0">
                <a:latin typeface="Tahoma"/>
                <a:cs typeface="Tahoma"/>
              </a:rPr>
              <a:t>06.02.2023</a:t>
            </a:r>
            <a:r>
              <a:rPr sz="1650" spc="-10" dirty="0">
                <a:latin typeface="Tahoma"/>
                <a:cs typeface="Tahoma"/>
              </a:rPr>
              <a:t> </a:t>
            </a:r>
            <a:r>
              <a:rPr sz="1650" spc="-65" dirty="0">
                <a:latin typeface="Tahoma"/>
                <a:cs typeface="Tahoma"/>
              </a:rPr>
              <a:t>№</a:t>
            </a:r>
            <a:r>
              <a:rPr sz="1650" spc="-5" dirty="0">
                <a:latin typeface="Tahoma"/>
                <a:cs typeface="Tahoma"/>
              </a:rPr>
              <a:t> </a:t>
            </a:r>
            <a:r>
              <a:rPr sz="1650" spc="-25" dirty="0">
                <a:latin typeface="Tahoma"/>
                <a:cs typeface="Tahoma"/>
              </a:rPr>
              <a:t>72264):</a:t>
            </a:r>
            <a:endParaRPr sz="1650">
              <a:latin typeface="Tahoma"/>
              <a:cs typeface="Tahoma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37160" y="2558542"/>
          <a:ext cx="8874760" cy="35794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140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716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700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400" b="1" dirty="0">
                          <a:latin typeface="Tahoma"/>
                          <a:cs typeface="Tahoma"/>
                        </a:rPr>
                        <a:t>Было</a:t>
                      </a:r>
                      <a:endParaRPr sz="1400">
                        <a:latin typeface="Tahoma"/>
                        <a:cs typeface="Tahoma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400" b="1" spc="-5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Стало</a:t>
                      </a:r>
                      <a:endParaRPr sz="1400">
                        <a:latin typeface="Tahoma"/>
                        <a:cs typeface="Tahoma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400" dirty="0">
                          <a:latin typeface="Tahoma"/>
                          <a:cs typeface="Tahoma"/>
                        </a:rPr>
                        <a:t>п</a:t>
                      </a:r>
                      <a:r>
                        <a:rPr sz="1400" spc="-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15" dirty="0">
                          <a:latin typeface="Tahoma"/>
                          <a:cs typeface="Tahoma"/>
                        </a:rPr>
                        <a:t>1.7</a:t>
                      </a:r>
                      <a:endParaRPr sz="1400">
                        <a:latin typeface="Tahoma"/>
                        <a:cs typeface="Tahoma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82550" algn="just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400" dirty="0">
                          <a:latin typeface="Tahoma"/>
                          <a:cs typeface="Tahoma"/>
                        </a:rPr>
                        <a:t>ФГОС</a:t>
                      </a:r>
                      <a:r>
                        <a:rPr sz="14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ДО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является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основой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для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разработки </a:t>
                      </a:r>
                      <a:r>
                        <a:rPr sz="1400" spc="-4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вариативных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примерных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образовательных </a:t>
                      </a:r>
                      <a:r>
                        <a:rPr sz="1400" spc="-4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программ</a:t>
                      </a:r>
                      <a:r>
                        <a:rPr sz="1400" spc="-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дошкольного</a:t>
                      </a:r>
                      <a:r>
                        <a:rPr sz="1400" spc="-3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образования</a:t>
                      </a:r>
                      <a:endParaRPr sz="1400">
                        <a:latin typeface="Tahoma"/>
                        <a:cs typeface="Tahoma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 marR="26543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400" dirty="0">
                          <a:latin typeface="Tahoma"/>
                          <a:cs typeface="Tahoma"/>
                        </a:rPr>
                        <a:t>ФГОС</a:t>
                      </a:r>
                      <a:r>
                        <a:rPr sz="1400" spc="-4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ДО</a:t>
                      </a:r>
                      <a:r>
                        <a:rPr sz="1400" spc="-1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является</a:t>
                      </a:r>
                      <a:r>
                        <a:rPr sz="1400" spc="-4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основой</a:t>
                      </a:r>
                      <a:r>
                        <a:rPr sz="1400" spc="-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для</a:t>
                      </a:r>
                      <a:r>
                        <a:rPr sz="1400" spc="-2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разработки </a:t>
                      </a:r>
                      <a:r>
                        <a:rPr sz="1400" spc="-42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федеральной образовательной программы </a:t>
                      </a:r>
                      <a:r>
                        <a:rPr sz="1400" spc="5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дошкольного</a:t>
                      </a:r>
                      <a:r>
                        <a:rPr sz="1400" spc="-40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образования</a:t>
                      </a:r>
                      <a:endParaRPr sz="1400">
                        <a:latin typeface="Tahoma"/>
                        <a:cs typeface="Tahoma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488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400" dirty="0">
                          <a:latin typeface="Tahoma"/>
                          <a:cs typeface="Tahoma"/>
                        </a:rPr>
                        <a:t>п</a:t>
                      </a:r>
                      <a:r>
                        <a:rPr sz="14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2.5</a:t>
                      </a:r>
                      <a:endParaRPr sz="1400">
                        <a:latin typeface="Tahoma"/>
                        <a:cs typeface="Tahoma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83185" algn="just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400" spc="-5" dirty="0">
                          <a:latin typeface="Tahoma"/>
                          <a:cs typeface="Tahoma"/>
                        </a:rPr>
                        <a:t>Программа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разрабатывается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 и</a:t>
                      </a:r>
                      <a:r>
                        <a:rPr sz="14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утверждается </a:t>
                      </a:r>
                      <a:r>
                        <a:rPr sz="1400" spc="-4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Организацией</a:t>
                      </a:r>
                      <a:r>
                        <a:rPr sz="1400" spc="204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самостоятельно</a:t>
                      </a:r>
                      <a:r>
                        <a:rPr sz="1400" spc="204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в</a:t>
                      </a:r>
                      <a:r>
                        <a:rPr sz="1400" spc="18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соответствии </a:t>
                      </a:r>
                      <a:r>
                        <a:rPr sz="1400" spc="-4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с</a:t>
                      </a:r>
                      <a:r>
                        <a:rPr sz="14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настоящим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 Стандартом</a:t>
                      </a:r>
                      <a:r>
                        <a:rPr sz="14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и</a:t>
                      </a:r>
                      <a:r>
                        <a:rPr sz="14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с</a:t>
                      </a:r>
                      <a:r>
                        <a:rPr sz="14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учетом 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 Примерных</a:t>
                      </a:r>
                      <a:r>
                        <a:rPr sz="1400" spc="-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программ</a:t>
                      </a:r>
                      <a:endParaRPr sz="1400">
                        <a:latin typeface="Tahoma"/>
                        <a:cs typeface="Tahoma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 marR="16256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400" dirty="0">
                          <a:latin typeface="Tahoma"/>
                          <a:cs typeface="Tahoma"/>
                        </a:rPr>
                        <a:t>Программа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разрабатывается 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и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утверждается </a:t>
                      </a:r>
                      <a:r>
                        <a:rPr sz="1400" spc="-4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Организацией самостоятельно в </a:t>
                      </a:r>
                      <a:r>
                        <a:rPr sz="14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соответствии с настоящим Стандартом </a:t>
                      </a:r>
                      <a:r>
                        <a:rPr sz="1400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и </a:t>
                      </a:r>
                      <a:r>
                        <a:rPr sz="1400" spc="5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ФОП</a:t>
                      </a:r>
                      <a:r>
                        <a:rPr sz="1400" spc="-20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ДО</a:t>
                      </a:r>
                      <a:endParaRPr sz="1400">
                        <a:latin typeface="Tahoma"/>
                        <a:cs typeface="Tahoma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84972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1400" dirty="0">
                          <a:latin typeface="Tahoma"/>
                          <a:cs typeface="Tahoma"/>
                        </a:rPr>
                        <a:t>п</a:t>
                      </a:r>
                      <a:r>
                        <a:rPr sz="14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2.6</a:t>
                      </a:r>
                      <a:endParaRPr sz="1400">
                        <a:latin typeface="Tahoma"/>
                        <a:cs typeface="Tahoma"/>
                      </a:endParaRPr>
                    </a:p>
                  </a:txBody>
                  <a:tcPr marL="0" marR="0" marT="4571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82550" algn="just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1400" dirty="0">
                          <a:latin typeface="Tahoma"/>
                          <a:cs typeface="Tahoma"/>
                        </a:rPr>
                        <a:t>Содержание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Программы должно 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обеспечивать </a:t>
                      </a:r>
                      <a:r>
                        <a:rPr sz="1400" spc="-4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развитие личности, 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мотивации и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способностей </a:t>
                      </a:r>
                      <a:r>
                        <a:rPr sz="1400" spc="-4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детей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 в</a:t>
                      </a:r>
                      <a:r>
                        <a:rPr sz="14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различных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видах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деятельности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 и </a:t>
                      </a:r>
                      <a:r>
                        <a:rPr sz="14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охватывать следующие структурные единицы, 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представляющие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определенные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направления </a:t>
                      </a:r>
                      <a:r>
                        <a:rPr sz="1400" spc="-4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развития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 и</a:t>
                      </a:r>
                      <a:r>
                        <a:rPr sz="14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образования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детей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(далее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 - </a:t>
                      </a:r>
                      <a:r>
                        <a:rPr sz="14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образовательные</a:t>
                      </a:r>
                      <a:r>
                        <a:rPr sz="1400" spc="-3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области)</a:t>
                      </a:r>
                      <a:endParaRPr sz="1400">
                        <a:latin typeface="Tahoma"/>
                        <a:cs typeface="Tahoma"/>
                      </a:endParaRPr>
                    </a:p>
                  </a:txBody>
                  <a:tcPr marL="0" marR="0" marT="4571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 marR="147955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1400" dirty="0">
                          <a:latin typeface="Tahoma"/>
                          <a:cs typeface="Tahoma"/>
                        </a:rPr>
                        <a:t>Содержание ООП ДО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должно 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обеспечивать </a:t>
                      </a:r>
                      <a:r>
                        <a:rPr sz="14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физическое</a:t>
                      </a:r>
                      <a:r>
                        <a:rPr sz="1400" spc="-40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и</a:t>
                      </a:r>
                      <a:r>
                        <a:rPr sz="1400" spc="-10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психическое</a:t>
                      </a:r>
                      <a:r>
                        <a:rPr sz="1400" spc="-45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развитие</a:t>
                      </a:r>
                      <a:r>
                        <a:rPr sz="1400" spc="-30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ребенка </a:t>
                      </a:r>
                      <a:r>
                        <a:rPr sz="1400" spc="-420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в различных </a:t>
                      </a:r>
                      <a:r>
                        <a:rPr sz="1400" spc="-5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видах 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деятельности и </a:t>
                      </a:r>
                      <a:r>
                        <a:rPr sz="14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охватывать следующие 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структурные </a:t>
                      </a:r>
                      <a:r>
                        <a:rPr sz="14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единицы, представляющие </a:t>
                      </a:r>
                      <a:r>
                        <a:rPr sz="1400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определенные </a:t>
                      </a:r>
                      <a:r>
                        <a:rPr sz="1400" spc="5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направления</a:t>
                      </a:r>
                      <a:r>
                        <a:rPr sz="1400" spc="-30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обучения</a:t>
                      </a:r>
                      <a:r>
                        <a:rPr sz="1400" spc="-15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и</a:t>
                      </a:r>
                      <a:r>
                        <a:rPr sz="1400" spc="-10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воспитания</a:t>
                      </a:r>
                      <a:r>
                        <a:rPr sz="1400" spc="-15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(далее</a:t>
                      </a:r>
                      <a:endParaRPr sz="1400">
                        <a:latin typeface="Tahoma"/>
                        <a:cs typeface="Tahoma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400" dirty="0">
                          <a:latin typeface="Tahoma"/>
                          <a:cs typeface="Tahoma"/>
                        </a:rPr>
                        <a:t>–</a:t>
                      </a:r>
                      <a:r>
                        <a:rPr sz="1400" spc="-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образовательные</a:t>
                      </a:r>
                      <a:r>
                        <a:rPr sz="14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области)</a:t>
                      </a:r>
                      <a:endParaRPr sz="1400">
                        <a:latin typeface="Tahoma"/>
                        <a:cs typeface="Tahoma"/>
                      </a:endParaRPr>
                    </a:p>
                  </a:txBody>
                  <a:tcPr marL="0" marR="0" marT="4571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173164" y="603884"/>
          <a:ext cx="8732520" cy="61042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36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394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57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437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3804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89203">
                <a:tc>
                  <a:txBody>
                    <a:bodyPr/>
                    <a:lstStyle/>
                    <a:p>
                      <a:pPr marL="90805">
                        <a:lnSpc>
                          <a:spcPts val="1160"/>
                        </a:lnSpc>
                      </a:pPr>
                      <a:r>
                        <a:rPr sz="1000" b="1" dirty="0">
                          <a:latin typeface="Tahoma"/>
                          <a:cs typeface="Tahoma"/>
                        </a:rPr>
                        <a:t>№</a:t>
                      </a:r>
                      <a:endParaRPr sz="1000">
                        <a:latin typeface="Tahoma"/>
                        <a:cs typeface="Tahoma"/>
                      </a:endParaRPr>
                    </a:p>
                    <a:p>
                      <a:pPr marL="127000" marR="81915" indent="-36830">
                        <a:lnSpc>
                          <a:spcPct val="107000"/>
                        </a:lnSpc>
                      </a:pPr>
                      <a:r>
                        <a:rPr sz="1000" b="1" dirty="0">
                          <a:latin typeface="Tahoma"/>
                          <a:cs typeface="Tahoma"/>
                        </a:rPr>
                        <a:t>п/  </a:t>
                      </a:r>
                      <a:r>
                        <a:rPr sz="1000" b="1" spc="-5" dirty="0">
                          <a:latin typeface="Tahoma"/>
                          <a:cs typeface="Tahoma"/>
                        </a:rPr>
                        <a:t>п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619125">
                        <a:lnSpc>
                          <a:spcPct val="100000"/>
                        </a:lnSpc>
                      </a:pPr>
                      <a:r>
                        <a:rPr sz="1000" b="1" spc="-10" dirty="0">
                          <a:latin typeface="Tahoma"/>
                          <a:cs typeface="Tahoma"/>
                        </a:rPr>
                        <a:t>Наименование</a:t>
                      </a:r>
                      <a:r>
                        <a:rPr sz="1000" b="1" spc="4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b="1" spc="-10" dirty="0">
                          <a:latin typeface="Tahoma"/>
                          <a:cs typeface="Tahoma"/>
                        </a:rPr>
                        <a:t>мероприятий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b="1" spc="-10" dirty="0">
                          <a:latin typeface="Tahoma"/>
                          <a:cs typeface="Tahoma"/>
                        </a:rPr>
                        <a:t>Срок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365125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Tahoma"/>
                          <a:cs typeface="Tahoma"/>
                        </a:rPr>
                        <a:t>Ответственные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Tahoma"/>
                          <a:cs typeface="Tahoma"/>
                        </a:rPr>
                        <a:t>Результат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4183">
                <a:tc gridSpan="5">
                  <a:txBody>
                    <a:bodyPr/>
                    <a:lstStyle/>
                    <a:p>
                      <a:pPr marL="2590165">
                        <a:lnSpc>
                          <a:spcPts val="1280"/>
                        </a:lnSpc>
                        <a:tabLst>
                          <a:tab pos="3504565" algn="l"/>
                        </a:tabLst>
                      </a:pPr>
                      <a:r>
                        <a:rPr sz="1100" b="1" dirty="0">
                          <a:latin typeface="Tahoma"/>
                          <a:cs typeface="Tahoma"/>
                        </a:rPr>
                        <a:t>2.	</a:t>
                      </a:r>
                      <a:r>
                        <a:rPr sz="1100" b="1" spc="-5" dirty="0">
                          <a:latin typeface="Tahoma"/>
                          <a:cs typeface="Tahoma"/>
                        </a:rPr>
                        <a:t>Нормативно-правовое</a:t>
                      </a:r>
                      <a:r>
                        <a:rPr sz="1100" b="1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b="1" spc="-5" dirty="0">
                          <a:latin typeface="Tahoma"/>
                          <a:cs typeface="Tahoma"/>
                        </a:rPr>
                        <a:t>обеспечение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0583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 marR="121920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9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68580" marR="97790">
                        <a:lnSpc>
                          <a:spcPct val="100000"/>
                        </a:lnSpc>
                        <a:spcBef>
                          <a:spcPts val="1140"/>
                        </a:spcBef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Разработка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локальных актов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ДОО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по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приведению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ООП</a:t>
                      </a:r>
                      <a:r>
                        <a:rPr sz="1100" spc="-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в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соответствие</a:t>
                      </a:r>
                      <a:r>
                        <a:rPr sz="1100" spc="1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ФОП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Январь-февраль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716280" marR="161925" indent="-547370">
                        <a:lnSpc>
                          <a:spcPct val="100000"/>
                        </a:lnSpc>
                        <a:spcBef>
                          <a:spcPts val="1140"/>
                        </a:spcBef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Рабочая</a:t>
                      </a:r>
                      <a:r>
                        <a:rPr sz="11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группа</a:t>
                      </a:r>
                      <a:r>
                        <a:rPr sz="1100" spc="-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(ФИО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отв.)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5730" marR="116205" algn="ctr">
                        <a:lnSpc>
                          <a:spcPts val="1320"/>
                        </a:lnSpc>
                        <a:spcBef>
                          <a:spcPts val="35"/>
                        </a:spcBef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Утверждены локальные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акты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(приказ о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создании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рабочей 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группы,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положение</a:t>
                      </a:r>
                      <a:r>
                        <a:rPr sz="1100" spc="-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</a:t>
                      </a:r>
                      <a:endParaRPr sz="1100">
                        <a:latin typeface="Tahoma"/>
                        <a:cs typeface="Tahoma"/>
                      </a:endParaRPr>
                    </a:p>
                    <a:p>
                      <a:pPr marL="69850" marR="61594" algn="ctr">
                        <a:lnSpc>
                          <a:spcPts val="1320"/>
                        </a:lnSpc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деятельности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рабочей группы, </a:t>
                      </a:r>
                      <a:r>
                        <a:rPr sz="1100" spc="-33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дорожная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карта</a:t>
                      </a:r>
                      <a:r>
                        <a:rPr sz="1100" spc="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перехода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 ДОО</a:t>
                      </a:r>
                      <a:r>
                        <a:rPr sz="1100" spc="-1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на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ФОП</a:t>
                      </a:r>
                      <a:r>
                        <a:rPr sz="1100" spc="-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ДО)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0583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 marR="83820" algn="r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10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 marR="324485">
                        <a:lnSpc>
                          <a:spcPts val="1320"/>
                        </a:lnSpc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Формирование пополняемого банка 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нормативно-правовых документов и 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методических</a:t>
                      </a:r>
                      <a:r>
                        <a:rPr sz="1100" spc="1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материалов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по</a:t>
                      </a:r>
                      <a:r>
                        <a:rPr sz="1100" spc="2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приведению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ООП ДО в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соответствие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с ФОП ДО 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(федеральный,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региональный,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 муниципальный</a:t>
                      </a:r>
                      <a:r>
                        <a:rPr sz="1100" spc="-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уровень)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Январь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716280" marR="161925" indent="-547370">
                        <a:lnSpc>
                          <a:spcPct val="100000"/>
                        </a:lnSpc>
                        <a:spcBef>
                          <a:spcPts val="1140"/>
                        </a:spcBef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Рабочая</a:t>
                      </a:r>
                      <a:r>
                        <a:rPr sz="11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группа</a:t>
                      </a:r>
                      <a:r>
                        <a:rPr sz="1100" spc="-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(ФИО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отв.)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231140" marR="200660" indent="-22860">
                        <a:lnSpc>
                          <a:spcPct val="100000"/>
                        </a:lnSpc>
                        <a:spcBef>
                          <a:spcPts val="1140"/>
                        </a:spcBef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Создан</a:t>
                      </a:r>
                      <a:r>
                        <a:rPr sz="1100" spc="-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пополняемый</a:t>
                      </a:r>
                      <a:r>
                        <a:rPr sz="1100" spc="-4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банк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документов</a:t>
                      </a:r>
                      <a:r>
                        <a:rPr sz="1100" spc="-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и</a:t>
                      </a:r>
                      <a:r>
                        <a:rPr sz="1100" spc="-1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материалов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613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R="83820" algn="r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11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 marR="406400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Изучение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пакета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нормативно-правовых 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документов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по приведению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ООП ДО в 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соответствие с ФОП ДО (федеральный, 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региональный,</a:t>
                      </a:r>
                      <a:r>
                        <a:rPr sz="1100" spc="-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муниципальный</a:t>
                      </a:r>
                      <a:r>
                        <a:rPr sz="1100" spc="-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уровень)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Январь-февраль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 marL="414020" marR="338455" indent="-67310">
                        <a:lnSpc>
                          <a:spcPct val="100000"/>
                        </a:lnSpc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Рабочая</a:t>
                      </a:r>
                      <a:r>
                        <a:rPr sz="11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группа,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педагоги</a:t>
                      </a:r>
                      <a:r>
                        <a:rPr sz="1100" spc="-1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ДОО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6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 marL="647065" marR="327660" indent="-309880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Листы</a:t>
                      </a:r>
                      <a:r>
                        <a:rPr sz="1100" spc="-1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ознакомления</a:t>
                      </a:r>
                      <a:r>
                        <a:rPr sz="1100" spc="-4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с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документами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6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0583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 marR="83820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12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L="68580" marR="28130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Экспертиза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действующих</a:t>
                      </a:r>
                      <a:r>
                        <a:rPr sz="1100" spc="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локальных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актов </a:t>
                      </a:r>
                      <a:r>
                        <a:rPr sz="1100" spc="-3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ДОО,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внесение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изменений,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актуализация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 (при</a:t>
                      </a:r>
                      <a:r>
                        <a:rPr sz="1100" spc="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необходимости)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25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февраль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716280" marR="161925" indent="-547370">
                        <a:lnSpc>
                          <a:spcPct val="100000"/>
                        </a:lnSpc>
                        <a:spcBef>
                          <a:spcPts val="1145"/>
                        </a:spcBef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Рабочая</a:t>
                      </a:r>
                      <a:r>
                        <a:rPr sz="11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группа</a:t>
                      </a:r>
                      <a:r>
                        <a:rPr sz="1100" spc="-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(ФИО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отв.)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8740" marR="69215" indent="635" algn="ctr">
                        <a:lnSpc>
                          <a:spcPts val="1320"/>
                        </a:lnSpc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Отчет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по результатам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экспертизы</a:t>
                      </a:r>
                      <a:r>
                        <a:rPr sz="1100" spc="-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и</a:t>
                      </a:r>
                      <a:r>
                        <a:rPr sz="1100" spc="1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проекты</a:t>
                      </a:r>
                      <a:r>
                        <a:rPr sz="1100" spc="-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(при 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необходимости) обновленных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локальных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документов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(Устав,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Программу развития,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Договор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с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родителями</a:t>
                      </a:r>
                      <a:r>
                        <a:rPr sz="1100" spc="-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и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т.д.)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4183">
                <a:tc gridSpan="5">
                  <a:txBody>
                    <a:bodyPr/>
                    <a:lstStyle/>
                    <a:p>
                      <a:pPr marL="3060700">
                        <a:lnSpc>
                          <a:spcPct val="100000"/>
                        </a:lnSpc>
                        <a:spcBef>
                          <a:spcPts val="20"/>
                        </a:spcBef>
                        <a:tabLst>
                          <a:tab pos="3975100" algn="l"/>
                        </a:tabLst>
                      </a:pPr>
                      <a:r>
                        <a:rPr sz="1100" b="1" dirty="0">
                          <a:latin typeface="Tahoma"/>
                          <a:cs typeface="Tahoma"/>
                        </a:rPr>
                        <a:t>3.	Кадровое</a:t>
                      </a:r>
                      <a:r>
                        <a:rPr sz="1100" b="1" spc="-7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b="1" spc="-5" dirty="0">
                          <a:latin typeface="Tahoma"/>
                          <a:cs typeface="Tahoma"/>
                        </a:rPr>
                        <a:t>обеспечение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25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1749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850">
                        <a:latin typeface="Times New Roman"/>
                        <a:cs typeface="Times New Roman"/>
                      </a:endParaRPr>
                    </a:p>
                    <a:p>
                      <a:pPr marR="83820" algn="r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13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 marR="196215">
                        <a:lnSpc>
                          <a:spcPct val="107300"/>
                        </a:lnSpc>
                        <a:spcBef>
                          <a:spcPts val="575"/>
                        </a:spcBef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Проведение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цикла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педсоветов,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семинаров в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ДОО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по вопросам приведения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ООП ДО в 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соответствие</a:t>
                      </a:r>
                      <a:r>
                        <a:rPr sz="1100" spc="-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с</a:t>
                      </a:r>
                      <a:r>
                        <a:rPr sz="1100" spc="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ФОП</a:t>
                      </a:r>
                      <a:r>
                        <a:rPr sz="1100" spc="-1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730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8945" marR="440055" algn="ctr">
                        <a:lnSpc>
                          <a:spcPct val="107300"/>
                        </a:lnSpc>
                        <a:spcBef>
                          <a:spcPts val="575"/>
                        </a:spcBef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Янв</a:t>
                      </a:r>
                      <a:r>
                        <a:rPr sz="1100" spc="-10" dirty="0">
                          <a:latin typeface="Tahoma"/>
                          <a:cs typeface="Tahoma"/>
                        </a:rPr>
                        <a:t>а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рь  Май 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август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730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285"/>
                        </a:lnSpc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Заведующий,</a:t>
                      </a:r>
                      <a:r>
                        <a:rPr sz="1100" spc="-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ст.</a:t>
                      </a:r>
                      <a:endParaRPr sz="1100">
                        <a:latin typeface="Tahoma"/>
                        <a:cs typeface="Tahoma"/>
                      </a:endParaRPr>
                    </a:p>
                    <a:p>
                      <a:pPr marL="80645" marR="73660" algn="ctr">
                        <a:lnSpc>
                          <a:spcPct val="106800"/>
                        </a:lnSpc>
                        <a:spcBef>
                          <a:spcPts val="5"/>
                        </a:spcBef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воспитатель (методист),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руководитель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рабочей 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группы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9385" marR="150495" algn="ctr">
                        <a:lnSpc>
                          <a:spcPct val="107300"/>
                        </a:lnSpc>
                        <a:spcBef>
                          <a:spcPts val="575"/>
                        </a:spcBef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Изменения</a:t>
                      </a:r>
                      <a:r>
                        <a:rPr sz="1100" spc="-4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в</a:t>
                      </a:r>
                      <a:r>
                        <a:rPr sz="1100" spc="-2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годовом</a:t>
                      </a:r>
                      <a:r>
                        <a:rPr sz="1100" spc="-2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плане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работы,</a:t>
                      </a:r>
                      <a:endParaRPr sz="1100">
                        <a:latin typeface="Tahoma"/>
                        <a:cs typeface="Tahoma"/>
                      </a:endParaRPr>
                    </a:p>
                    <a:p>
                      <a:pPr marL="4699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протоколы</a:t>
                      </a:r>
                      <a:r>
                        <a:rPr sz="1100" spc="-2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педсоветов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730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175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850">
                        <a:latin typeface="Times New Roman"/>
                        <a:cs typeface="Times New Roman"/>
                      </a:endParaRPr>
                    </a:p>
                    <a:p>
                      <a:pPr marR="114935" algn="r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14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50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285"/>
                        </a:lnSpc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Обеспечение</a:t>
                      </a:r>
                      <a:r>
                        <a:rPr sz="1100" spc="18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участия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педагогов</a:t>
                      </a:r>
                      <a:r>
                        <a:rPr sz="1100" spc="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в</a:t>
                      </a:r>
                      <a:r>
                        <a:rPr sz="1100" spc="1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семинарах,</a:t>
                      </a:r>
                      <a:endParaRPr sz="1100">
                        <a:latin typeface="Tahoma"/>
                        <a:cs typeface="Tahoma"/>
                      </a:endParaRPr>
                    </a:p>
                    <a:p>
                      <a:pPr marL="68580" marR="179705">
                        <a:lnSpc>
                          <a:spcPct val="106900"/>
                        </a:lnSpc>
                        <a:spcBef>
                          <a:spcPts val="5"/>
                        </a:spcBef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конференциях, форумах,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курсах повышения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квалификации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и других мероприятиях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по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вопросам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перехода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на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ФОП</a:t>
                      </a:r>
                      <a:r>
                        <a:rPr sz="1100" spc="-1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Январь</a:t>
                      </a:r>
                      <a:r>
                        <a:rPr sz="1100" spc="-2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-</a:t>
                      </a:r>
                      <a:r>
                        <a:rPr sz="1100" spc="-1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август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285"/>
                        </a:lnSpc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Заведующий,</a:t>
                      </a:r>
                      <a:r>
                        <a:rPr sz="1100" spc="-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ст.</a:t>
                      </a:r>
                      <a:endParaRPr sz="1100">
                        <a:latin typeface="Tahoma"/>
                        <a:cs typeface="Tahoma"/>
                      </a:endParaRPr>
                    </a:p>
                    <a:p>
                      <a:pPr marL="80645" marR="73025" algn="ctr">
                        <a:lnSpc>
                          <a:spcPct val="106900"/>
                        </a:lnSpc>
                        <a:spcBef>
                          <a:spcPts val="5"/>
                        </a:spcBef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воспитатель (методист),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руководитель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рабочей 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группы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3355" marR="163830" indent="-1270" algn="ctr">
                        <a:lnSpc>
                          <a:spcPct val="107300"/>
                        </a:lnSpc>
                        <a:spcBef>
                          <a:spcPts val="575"/>
                        </a:spcBef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Сертификаты, записи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 мероприятий,</a:t>
                      </a:r>
                      <a:r>
                        <a:rPr sz="1100" spc="-4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план</a:t>
                      </a:r>
                      <a:r>
                        <a:rPr sz="1100" spc="-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участия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педагогов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в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 КПК</a:t>
                      </a:r>
                      <a:r>
                        <a:rPr sz="1100" spc="-1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и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др.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730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19122" y="135846"/>
            <a:ext cx="4765040" cy="314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800" spc="-5" dirty="0">
                <a:solidFill>
                  <a:srgbClr val="000000"/>
                </a:solidFill>
              </a:rPr>
              <a:t>Вариант </a:t>
            </a:r>
            <a:r>
              <a:rPr sz="1800" dirty="0">
                <a:solidFill>
                  <a:srgbClr val="000000"/>
                </a:solidFill>
              </a:rPr>
              <a:t>дорожной</a:t>
            </a:r>
            <a:r>
              <a:rPr sz="1800" spc="10" dirty="0">
                <a:solidFill>
                  <a:srgbClr val="000000"/>
                </a:solidFill>
              </a:rPr>
              <a:t> </a:t>
            </a:r>
            <a:r>
              <a:rPr sz="1800" spc="-5" dirty="0">
                <a:solidFill>
                  <a:srgbClr val="000000"/>
                </a:solidFill>
              </a:rPr>
              <a:t>карты</a:t>
            </a:r>
            <a:r>
              <a:rPr sz="1800" spc="-10" dirty="0">
                <a:solidFill>
                  <a:srgbClr val="000000"/>
                </a:solidFill>
              </a:rPr>
              <a:t> </a:t>
            </a:r>
            <a:r>
              <a:rPr sz="1900" b="0" spc="-60" dirty="0">
                <a:solidFill>
                  <a:srgbClr val="000000"/>
                </a:solidFill>
                <a:latin typeface="Tahoma"/>
                <a:cs typeface="Tahoma"/>
              </a:rPr>
              <a:t>(продолжение)</a:t>
            </a:r>
            <a:endParaRPr sz="1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173164" y="1910460"/>
          <a:ext cx="8732520" cy="327532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36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394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57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437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3804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14858">
                <a:tc>
                  <a:txBody>
                    <a:bodyPr/>
                    <a:lstStyle/>
                    <a:p>
                      <a:pPr marL="90805" marR="81915" algn="just">
                        <a:lnSpc>
                          <a:spcPts val="1280"/>
                        </a:lnSpc>
                        <a:spcBef>
                          <a:spcPts val="40"/>
                        </a:spcBef>
                      </a:pPr>
                      <a:r>
                        <a:rPr sz="1000" b="1" dirty="0">
                          <a:latin typeface="Tahoma"/>
                          <a:cs typeface="Tahoma"/>
                        </a:rPr>
                        <a:t>№  п/  </a:t>
                      </a:r>
                      <a:r>
                        <a:rPr sz="1000" b="1" spc="-5" dirty="0">
                          <a:latin typeface="Tahoma"/>
                          <a:cs typeface="Tahoma"/>
                        </a:rPr>
                        <a:t>п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50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619125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Tahoma"/>
                          <a:cs typeface="Tahoma"/>
                        </a:rPr>
                        <a:t>Наименование</a:t>
                      </a:r>
                      <a:r>
                        <a:rPr sz="1000" b="1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b="1" spc="-5" dirty="0">
                          <a:latin typeface="Tahoma"/>
                          <a:cs typeface="Tahoma"/>
                        </a:rPr>
                        <a:t>мероприятий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31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b="1" spc="-10" dirty="0">
                          <a:latin typeface="Tahoma"/>
                          <a:cs typeface="Tahoma"/>
                        </a:rPr>
                        <a:t>Срок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31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Tahoma"/>
                          <a:cs typeface="Tahoma"/>
                        </a:rPr>
                        <a:t>Ответственные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31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Tahoma"/>
                          <a:cs typeface="Tahoma"/>
                        </a:rPr>
                        <a:t>Результат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31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4469">
                <a:tc gridSpan="5">
                  <a:txBody>
                    <a:bodyPr/>
                    <a:lstStyle/>
                    <a:p>
                      <a:pPr marL="2432685">
                        <a:lnSpc>
                          <a:spcPts val="1280"/>
                        </a:lnSpc>
                        <a:tabLst>
                          <a:tab pos="3347720" algn="l"/>
                        </a:tabLst>
                      </a:pPr>
                      <a:r>
                        <a:rPr sz="1100" b="1" dirty="0">
                          <a:latin typeface="Tahoma"/>
                          <a:cs typeface="Tahoma"/>
                        </a:rPr>
                        <a:t>4.	</a:t>
                      </a:r>
                      <a:r>
                        <a:rPr sz="1100" b="1" spc="-5" dirty="0">
                          <a:latin typeface="Tahoma"/>
                          <a:cs typeface="Tahoma"/>
                        </a:rPr>
                        <a:t>Материально-техническое</a:t>
                      </a:r>
                      <a:r>
                        <a:rPr sz="1100" b="1" spc="-3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b="1" spc="-5" dirty="0">
                          <a:latin typeface="Tahoma"/>
                          <a:cs typeface="Tahoma"/>
                        </a:rPr>
                        <a:t>обеспечение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197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985"/>
                        </a:spcBef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15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 marR="233679" algn="just">
                        <a:lnSpc>
                          <a:spcPct val="107300"/>
                        </a:lnSpc>
                        <a:spcBef>
                          <a:spcPts val="969"/>
                        </a:spcBef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Анализ материально-технических условий,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электронно-цифровых ресурсов перехода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к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реализации</a:t>
                      </a:r>
                      <a:r>
                        <a:rPr sz="1100" spc="-1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ООП</a:t>
                      </a:r>
                      <a:r>
                        <a:rPr sz="1100" spc="-1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</a:t>
                      </a:r>
                      <a:r>
                        <a:rPr sz="1100" spc="-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на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основе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ФОП</a:t>
                      </a:r>
                      <a:r>
                        <a:rPr sz="1100" spc="-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12318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985"/>
                        </a:spcBef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Март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985"/>
                        </a:spcBef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Рабочая</a:t>
                      </a:r>
                      <a:r>
                        <a:rPr sz="11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группа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 marR="62865" algn="ctr">
                        <a:lnSpc>
                          <a:spcPct val="107300"/>
                        </a:lnSpc>
                        <a:spcBef>
                          <a:spcPts val="969"/>
                        </a:spcBef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План</a:t>
                      </a:r>
                      <a:r>
                        <a:rPr sz="1100" spc="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действий</a:t>
                      </a:r>
                      <a:r>
                        <a:rPr sz="1100" spc="33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по 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приведению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ресурсной</a:t>
                      </a:r>
                      <a:r>
                        <a:rPr sz="1100" spc="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базы 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ДОО</a:t>
                      </a:r>
                      <a:r>
                        <a:rPr sz="1100" spc="-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в</a:t>
                      </a:r>
                      <a:r>
                        <a:rPr sz="1100" spc="-1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соответствие</a:t>
                      </a:r>
                      <a:r>
                        <a:rPr sz="1100" spc="-2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с ФОП</a:t>
                      </a:r>
                      <a:r>
                        <a:rPr sz="1100" spc="-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12318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4469">
                <a:tc gridSpan="5">
                  <a:txBody>
                    <a:bodyPr/>
                    <a:lstStyle/>
                    <a:p>
                      <a:pPr marL="2757170">
                        <a:lnSpc>
                          <a:spcPct val="100000"/>
                        </a:lnSpc>
                        <a:spcBef>
                          <a:spcPts val="60"/>
                        </a:spcBef>
                        <a:tabLst>
                          <a:tab pos="3671570" algn="l"/>
                        </a:tabLst>
                      </a:pPr>
                      <a:r>
                        <a:rPr sz="1100" b="1" dirty="0">
                          <a:latin typeface="Tahoma"/>
                          <a:cs typeface="Tahoma"/>
                        </a:rPr>
                        <a:t>5.	</a:t>
                      </a:r>
                      <a:r>
                        <a:rPr sz="1100" b="1" spc="-5" dirty="0">
                          <a:latin typeface="Tahoma"/>
                          <a:cs typeface="Tahoma"/>
                        </a:rPr>
                        <a:t>Информационное</a:t>
                      </a:r>
                      <a:r>
                        <a:rPr sz="1100" b="1" spc="-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b="1" spc="-5" dirty="0">
                          <a:latin typeface="Tahoma"/>
                          <a:cs typeface="Tahoma"/>
                        </a:rPr>
                        <a:t>обеспечение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807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915"/>
                        </a:spcBef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16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68580" marR="403225">
                        <a:lnSpc>
                          <a:spcPct val="107300"/>
                        </a:lnSpc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Информирование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родителей (законных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представителей)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 об</a:t>
                      </a:r>
                      <a:r>
                        <a:rPr sz="1100" spc="-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изменениях</a:t>
                      </a:r>
                      <a:r>
                        <a:rPr sz="1100" spc="-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ООП</a:t>
                      </a:r>
                      <a:r>
                        <a:rPr sz="1100" spc="-2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38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835"/>
                        </a:spcBef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Апрель-сентябрь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385445" marR="161925" indent="-216535">
                        <a:lnSpc>
                          <a:spcPct val="107300"/>
                        </a:lnSpc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Рабочая</a:t>
                      </a:r>
                      <a:r>
                        <a:rPr sz="11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группа</a:t>
                      </a:r>
                      <a:r>
                        <a:rPr sz="1100" spc="-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(ФИО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отв.),</a:t>
                      </a:r>
                      <a:r>
                        <a:rPr sz="1100" spc="-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педагоги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38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2729" marR="242570" indent="-1270" algn="ctr">
                        <a:lnSpc>
                          <a:spcPct val="107300"/>
                        </a:lnSpc>
                        <a:spcBef>
                          <a:spcPts val="819"/>
                        </a:spcBef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Планы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и протоколы 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родительских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собраний,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 материалы</a:t>
                      </a:r>
                      <a:r>
                        <a:rPr sz="11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консультаций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10413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825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60960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17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68580" marR="446405">
                        <a:lnSpc>
                          <a:spcPct val="107300"/>
                        </a:lnSpc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Обновление</a:t>
                      </a:r>
                      <a:r>
                        <a:rPr sz="1100" spc="-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информации</a:t>
                      </a:r>
                      <a:r>
                        <a:rPr sz="1100" spc="-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об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ООП</a:t>
                      </a:r>
                      <a:r>
                        <a:rPr sz="1100" spc="-3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</a:t>
                      </a:r>
                      <a:r>
                        <a:rPr sz="1100" spc="-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на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сайте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ДОО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50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85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Август-сентябрь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716280" marR="161925" indent="-547370">
                        <a:lnSpc>
                          <a:spcPct val="107300"/>
                        </a:lnSpc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Рабочая</a:t>
                      </a:r>
                      <a:r>
                        <a:rPr sz="11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группа</a:t>
                      </a:r>
                      <a:r>
                        <a:rPr sz="1100" spc="-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(ФИО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отв.)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50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635" marR="116839" indent="51435">
                        <a:lnSpc>
                          <a:spcPts val="1420"/>
                        </a:lnSpc>
                        <a:spcBef>
                          <a:spcPts val="5"/>
                        </a:spcBef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Информация размещена на 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соответствующей</a:t>
                      </a:r>
                      <a:r>
                        <a:rPr sz="1100" spc="-1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странице</a:t>
                      </a:r>
                      <a:endParaRPr sz="1100">
                        <a:latin typeface="Tahoma"/>
                        <a:cs typeface="Tahoma"/>
                      </a:endParaRPr>
                    </a:p>
                    <a:p>
                      <a:pPr marL="101600" marR="92075" indent="25400">
                        <a:lnSpc>
                          <a:spcPts val="1400"/>
                        </a:lnSpc>
                        <a:spcBef>
                          <a:spcPts val="10"/>
                        </a:spcBef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сайта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ДОО, скорректирована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краткая</a:t>
                      </a:r>
                      <a:r>
                        <a:rPr sz="1100" spc="-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презентация</a:t>
                      </a:r>
                      <a:r>
                        <a:rPr sz="1100" spc="-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ООП</a:t>
                      </a:r>
                      <a:r>
                        <a:rPr sz="1100" spc="-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6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19122" y="856062"/>
            <a:ext cx="4765040" cy="314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800" spc="-5" dirty="0">
                <a:solidFill>
                  <a:srgbClr val="000000"/>
                </a:solidFill>
              </a:rPr>
              <a:t>Вариант </a:t>
            </a:r>
            <a:r>
              <a:rPr sz="1800" dirty="0">
                <a:solidFill>
                  <a:srgbClr val="000000"/>
                </a:solidFill>
              </a:rPr>
              <a:t>дорожной</a:t>
            </a:r>
            <a:r>
              <a:rPr sz="1800" spc="10" dirty="0">
                <a:solidFill>
                  <a:srgbClr val="000000"/>
                </a:solidFill>
              </a:rPr>
              <a:t> </a:t>
            </a:r>
            <a:r>
              <a:rPr sz="1800" spc="-5" dirty="0">
                <a:solidFill>
                  <a:srgbClr val="000000"/>
                </a:solidFill>
              </a:rPr>
              <a:t>карты</a:t>
            </a:r>
            <a:r>
              <a:rPr sz="1800" spc="-10" dirty="0">
                <a:solidFill>
                  <a:srgbClr val="000000"/>
                </a:solidFill>
              </a:rPr>
              <a:t> </a:t>
            </a:r>
            <a:r>
              <a:rPr sz="1900" b="0" spc="-60" dirty="0">
                <a:solidFill>
                  <a:srgbClr val="000000"/>
                </a:solidFill>
                <a:latin typeface="Tahoma"/>
                <a:cs typeface="Tahoma"/>
              </a:rPr>
              <a:t>(продолжение)</a:t>
            </a:r>
            <a:endParaRPr sz="1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9831" y="117347"/>
            <a:ext cx="8819388" cy="119938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904492" y="301498"/>
            <a:ext cx="540258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10" dirty="0">
                <a:solidFill>
                  <a:srgbClr val="000000"/>
                </a:solidFill>
              </a:rPr>
              <a:t>Способ</a:t>
            </a:r>
            <a:r>
              <a:rPr sz="2200" spc="15" dirty="0">
                <a:solidFill>
                  <a:srgbClr val="000000"/>
                </a:solidFill>
              </a:rPr>
              <a:t> </a:t>
            </a:r>
            <a:r>
              <a:rPr sz="2200" spc="-5" dirty="0">
                <a:solidFill>
                  <a:srgbClr val="000000"/>
                </a:solidFill>
              </a:rPr>
              <a:t>действий:</a:t>
            </a:r>
            <a:r>
              <a:rPr sz="2200" spc="45" dirty="0">
                <a:solidFill>
                  <a:srgbClr val="000000"/>
                </a:solidFill>
              </a:rPr>
              <a:t> </a:t>
            </a:r>
            <a:r>
              <a:rPr sz="2200" spc="-5" dirty="0">
                <a:solidFill>
                  <a:srgbClr val="000000"/>
                </a:solidFill>
              </a:rPr>
              <a:t>2</a:t>
            </a:r>
            <a:r>
              <a:rPr sz="2200" dirty="0">
                <a:solidFill>
                  <a:srgbClr val="000000"/>
                </a:solidFill>
              </a:rPr>
              <a:t> </a:t>
            </a:r>
            <a:r>
              <a:rPr sz="2200" spc="-5" dirty="0">
                <a:solidFill>
                  <a:srgbClr val="000000"/>
                </a:solidFill>
              </a:rPr>
              <a:t>возможных</a:t>
            </a:r>
            <a:r>
              <a:rPr sz="2200" spc="10" dirty="0">
                <a:solidFill>
                  <a:srgbClr val="000000"/>
                </a:solidFill>
              </a:rPr>
              <a:t> </a:t>
            </a:r>
            <a:r>
              <a:rPr sz="2200" spc="-10" dirty="0">
                <a:solidFill>
                  <a:srgbClr val="000000"/>
                </a:solidFill>
              </a:rPr>
              <a:t>пути</a:t>
            </a:r>
            <a:endParaRPr sz="2200"/>
          </a:p>
        </p:txBody>
      </p:sp>
      <p:sp>
        <p:nvSpPr>
          <p:cNvPr id="4" name="object 4"/>
          <p:cNvSpPr/>
          <p:nvPr/>
        </p:nvSpPr>
        <p:spPr>
          <a:xfrm>
            <a:off x="2627376" y="783716"/>
            <a:ext cx="3528695" cy="1492885"/>
          </a:xfrm>
          <a:custGeom>
            <a:avLst/>
            <a:gdLst/>
            <a:ahLst/>
            <a:cxnLst/>
            <a:rect l="l" t="t" r="r" b="b"/>
            <a:pathLst>
              <a:path w="3528695" h="1492885">
                <a:moveTo>
                  <a:pt x="3528187" y="1492504"/>
                </a:moveTo>
                <a:lnTo>
                  <a:pt x="3497478" y="1421384"/>
                </a:lnTo>
                <a:lnTo>
                  <a:pt x="3451225" y="1314196"/>
                </a:lnTo>
                <a:lnTo>
                  <a:pt x="3413912" y="1358493"/>
                </a:lnTo>
                <a:lnTo>
                  <a:pt x="1800225" y="381"/>
                </a:lnTo>
                <a:lnTo>
                  <a:pt x="1791055" y="11226"/>
                </a:lnTo>
                <a:lnTo>
                  <a:pt x="1781937" y="0"/>
                </a:lnTo>
                <a:lnTo>
                  <a:pt x="116243" y="1360182"/>
                </a:lnTo>
                <a:lnTo>
                  <a:pt x="79629" y="1315339"/>
                </a:lnTo>
                <a:lnTo>
                  <a:pt x="0" y="1492504"/>
                </a:lnTo>
                <a:lnTo>
                  <a:pt x="189484" y="1449832"/>
                </a:lnTo>
                <a:lnTo>
                  <a:pt x="167792" y="1423289"/>
                </a:lnTo>
                <a:lnTo>
                  <a:pt x="152844" y="1404988"/>
                </a:lnTo>
                <a:lnTo>
                  <a:pt x="1790496" y="67830"/>
                </a:lnTo>
                <a:lnTo>
                  <a:pt x="3376625" y="1402753"/>
                </a:lnTo>
                <a:lnTo>
                  <a:pt x="3339338" y="1447038"/>
                </a:lnTo>
                <a:lnTo>
                  <a:pt x="3528187" y="1492504"/>
                </a:lnTo>
                <a:close/>
              </a:path>
            </a:pathLst>
          </a:custGeom>
          <a:solidFill>
            <a:srgbClr val="62242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756666" y="2277617"/>
            <a:ext cx="2880360" cy="2680970"/>
          </a:xfrm>
          <a:prstGeom prst="rect">
            <a:avLst/>
          </a:prstGeom>
          <a:ln w="25907">
            <a:solidFill>
              <a:srgbClr val="622422"/>
            </a:solidFill>
          </a:ln>
        </p:spPr>
        <p:txBody>
          <a:bodyPr vert="horz" wrap="square" lIns="0" tIns="45085" rIns="0" bIns="0" rtlCol="0">
            <a:spAutoFit/>
          </a:bodyPr>
          <a:lstStyle/>
          <a:p>
            <a:pPr marL="104775" marR="101600" algn="ctr">
              <a:lnSpc>
                <a:spcPct val="100000"/>
              </a:lnSpc>
              <a:spcBef>
                <a:spcPts val="355"/>
              </a:spcBef>
            </a:pPr>
            <a:r>
              <a:rPr sz="2000" b="1" spc="-5" dirty="0">
                <a:latin typeface="Tahoma"/>
                <a:cs typeface="Tahoma"/>
              </a:rPr>
              <a:t>Внести</a:t>
            </a:r>
            <a:r>
              <a:rPr sz="2000" b="1" spc="-45" dirty="0">
                <a:latin typeface="Tahoma"/>
                <a:cs typeface="Tahoma"/>
              </a:rPr>
              <a:t> </a:t>
            </a:r>
            <a:r>
              <a:rPr sz="2000" b="1" spc="-5" dirty="0">
                <a:latin typeface="Tahoma"/>
                <a:cs typeface="Tahoma"/>
              </a:rPr>
              <a:t>изменения</a:t>
            </a:r>
            <a:r>
              <a:rPr sz="2000" b="1" spc="-45" dirty="0">
                <a:latin typeface="Tahoma"/>
                <a:cs typeface="Tahoma"/>
              </a:rPr>
              <a:t> </a:t>
            </a:r>
            <a:r>
              <a:rPr sz="2000" b="1" dirty="0">
                <a:latin typeface="Tahoma"/>
                <a:cs typeface="Tahoma"/>
              </a:rPr>
              <a:t>в </a:t>
            </a:r>
            <a:r>
              <a:rPr sz="2000" b="1" spc="-570" dirty="0">
                <a:latin typeface="Tahoma"/>
                <a:cs typeface="Tahoma"/>
              </a:rPr>
              <a:t> </a:t>
            </a:r>
            <a:r>
              <a:rPr sz="2000" b="1" spc="-5" dirty="0">
                <a:latin typeface="Tahoma"/>
                <a:cs typeface="Tahoma"/>
              </a:rPr>
              <a:t>ранее </a:t>
            </a:r>
            <a:r>
              <a:rPr sz="2000" b="1" dirty="0">
                <a:latin typeface="Tahoma"/>
                <a:cs typeface="Tahoma"/>
              </a:rPr>
              <a:t> </a:t>
            </a:r>
            <a:r>
              <a:rPr sz="2000" b="1" spc="-5" dirty="0">
                <a:latin typeface="Tahoma"/>
                <a:cs typeface="Tahoma"/>
              </a:rPr>
              <a:t>разработанную</a:t>
            </a:r>
            <a:r>
              <a:rPr sz="2000" b="1" spc="-40" dirty="0">
                <a:latin typeface="Tahoma"/>
                <a:cs typeface="Tahoma"/>
              </a:rPr>
              <a:t> </a:t>
            </a:r>
            <a:r>
              <a:rPr sz="2000" b="1" dirty="0">
                <a:latin typeface="Tahoma"/>
                <a:cs typeface="Tahoma"/>
              </a:rPr>
              <a:t>и</a:t>
            </a:r>
            <a:endParaRPr sz="2000">
              <a:latin typeface="Tahoma"/>
              <a:cs typeface="Tahoma"/>
            </a:endParaRPr>
          </a:p>
          <a:p>
            <a:pPr marL="327025" marR="321310" algn="ctr">
              <a:lnSpc>
                <a:spcPct val="100000"/>
              </a:lnSpc>
              <a:spcBef>
                <a:spcPts val="5"/>
              </a:spcBef>
            </a:pPr>
            <a:r>
              <a:rPr sz="2000" b="1" dirty="0">
                <a:latin typeface="Tahoma"/>
                <a:cs typeface="Tahoma"/>
              </a:rPr>
              <a:t>утвержденную</a:t>
            </a:r>
            <a:r>
              <a:rPr sz="2000" b="1" spc="-114" dirty="0">
                <a:latin typeface="Tahoma"/>
                <a:cs typeface="Tahoma"/>
              </a:rPr>
              <a:t> </a:t>
            </a:r>
            <a:r>
              <a:rPr sz="2000" b="1" dirty="0">
                <a:latin typeface="Tahoma"/>
                <a:cs typeface="Tahoma"/>
              </a:rPr>
              <a:t>в </a:t>
            </a:r>
            <a:r>
              <a:rPr sz="2000" b="1" spc="-570" dirty="0">
                <a:latin typeface="Tahoma"/>
                <a:cs typeface="Tahoma"/>
              </a:rPr>
              <a:t> </a:t>
            </a:r>
            <a:r>
              <a:rPr sz="2000" b="1" spc="-5" dirty="0">
                <a:latin typeface="Tahoma"/>
                <a:cs typeface="Tahoma"/>
              </a:rPr>
              <a:t>ДОО</a:t>
            </a:r>
            <a:r>
              <a:rPr sz="2000" b="1" spc="-30" dirty="0">
                <a:latin typeface="Tahoma"/>
                <a:cs typeface="Tahoma"/>
              </a:rPr>
              <a:t> </a:t>
            </a:r>
            <a:r>
              <a:rPr sz="2000" b="1" dirty="0">
                <a:latin typeface="Tahoma"/>
                <a:cs typeface="Tahoma"/>
              </a:rPr>
              <a:t>ООП</a:t>
            </a:r>
            <a:r>
              <a:rPr sz="2000" b="1" spc="-40" dirty="0">
                <a:latin typeface="Tahoma"/>
                <a:cs typeface="Tahoma"/>
              </a:rPr>
              <a:t> </a:t>
            </a:r>
            <a:r>
              <a:rPr sz="2000" b="1" spc="-5" dirty="0">
                <a:latin typeface="Tahoma"/>
                <a:cs typeface="Tahoma"/>
              </a:rPr>
              <a:t>ДО,</a:t>
            </a:r>
            <a:endParaRPr sz="2000">
              <a:latin typeface="Tahoma"/>
              <a:cs typeface="Tahoma"/>
            </a:endParaRPr>
          </a:p>
          <a:p>
            <a:pPr marL="115570" marR="112395" indent="3175" algn="ctr">
              <a:lnSpc>
                <a:spcPct val="100000"/>
              </a:lnSpc>
            </a:pPr>
            <a:r>
              <a:rPr sz="2000" b="1" dirty="0">
                <a:latin typeface="Tahoma"/>
                <a:cs typeface="Tahoma"/>
              </a:rPr>
              <a:t>привести ее в </a:t>
            </a:r>
            <a:r>
              <a:rPr sz="2000" b="1" spc="5" dirty="0">
                <a:latin typeface="Tahoma"/>
                <a:cs typeface="Tahoma"/>
              </a:rPr>
              <a:t> </a:t>
            </a:r>
            <a:r>
              <a:rPr sz="2000" b="1" spc="-5" dirty="0">
                <a:latin typeface="Tahoma"/>
                <a:cs typeface="Tahoma"/>
              </a:rPr>
              <a:t>соответствие</a:t>
            </a:r>
            <a:r>
              <a:rPr sz="2000" b="1" spc="-75" dirty="0">
                <a:latin typeface="Tahoma"/>
                <a:cs typeface="Tahoma"/>
              </a:rPr>
              <a:t> </a:t>
            </a:r>
            <a:r>
              <a:rPr sz="2000" b="1" dirty="0">
                <a:latin typeface="Tahoma"/>
                <a:cs typeface="Tahoma"/>
              </a:rPr>
              <a:t>с</a:t>
            </a:r>
            <a:r>
              <a:rPr sz="2000" b="1" spc="-45" dirty="0">
                <a:latin typeface="Tahoma"/>
                <a:cs typeface="Tahoma"/>
              </a:rPr>
              <a:t> </a:t>
            </a:r>
            <a:r>
              <a:rPr sz="2000" b="1" dirty="0">
                <a:latin typeface="Tahoma"/>
                <a:cs typeface="Tahoma"/>
              </a:rPr>
              <a:t>ФОП </a:t>
            </a:r>
            <a:r>
              <a:rPr sz="2000" b="1" spc="-570" dirty="0">
                <a:latin typeface="Tahoma"/>
                <a:cs typeface="Tahoma"/>
              </a:rPr>
              <a:t> </a:t>
            </a:r>
            <a:r>
              <a:rPr sz="2000" b="1" spc="-5" dirty="0">
                <a:latin typeface="Tahoma"/>
                <a:cs typeface="Tahoma"/>
              </a:rPr>
              <a:t>ДО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148834" y="2294382"/>
            <a:ext cx="2880360" cy="3583304"/>
          </a:xfrm>
          <a:prstGeom prst="rect">
            <a:avLst/>
          </a:prstGeom>
          <a:ln w="25907">
            <a:solidFill>
              <a:srgbClr val="622422"/>
            </a:solidFill>
          </a:ln>
        </p:spPr>
        <p:txBody>
          <a:bodyPr vert="horz" wrap="square" lIns="0" tIns="45085" rIns="0" bIns="0" rtlCol="0">
            <a:spAutoFit/>
          </a:bodyPr>
          <a:lstStyle/>
          <a:p>
            <a:pPr marL="192405" marR="187325" algn="ctr">
              <a:lnSpc>
                <a:spcPct val="100000"/>
              </a:lnSpc>
              <a:spcBef>
                <a:spcPts val="355"/>
              </a:spcBef>
            </a:pPr>
            <a:r>
              <a:rPr sz="1900" b="1" spc="-5" dirty="0">
                <a:latin typeface="Tahoma"/>
                <a:cs typeface="Tahoma"/>
              </a:rPr>
              <a:t>Разработать новую </a:t>
            </a:r>
            <a:r>
              <a:rPr sz="1900" b="1" spc="-545" dirty="0">
                <a:latin typeface="Tahoma"/>
                <a:cs typeface="Tahoma"/>
              </a:rPr>
              <a:t> </a:t>
            </a:r>
            <a:r>
              <a:rPr sz="1900" b="1" spc="-5" dirty="0">
                <a:latin typeface="Tahoma"/>
                <a:cs typeface="Tahoma"/>
              </a:rPr>
              <a:t>ООП </a:t>
            </a:r>
            <a:r>
              <a:rPr sz="1900" b="1" spc="-10" dirty="0">
                <a:latin typeface="Tahoma"/>
                <a:cs typeface="Tahoma"/>
              </a:rPr>
              <a:t>ДО: </a:t>
            </a:r>
            <a:r>
              <a:rPr sz="1900" b="1" spc="-5" dirty="0">
                <a:latin typeface="Tahoma"/>
                <a:cs typeface="Tahoma"/>
              </a:rPr>
              <a:t>взять ФОП </a:t>
            </a:r>
            <a:r>
              <a:rPr sz="1900" b="1" spc="-545" dirty="0">
                <a:latin typeface="Tahoma"/>
                <a:cs typeface="Tahoma"/>
              </a:rPr>
              <a:t> </a:t>
            </a:r>
            <a:r>
              <a:rPr sz="1900" b="1" spc="-10" dirty="0">
                <a:latin typeface="Tahoma"/>
                <a:cs typeface="Tahoma"/>
              </a:rPr>
              <a:t>ДО</a:t>
            </a:r>
            <a:r>
              <a:rPr sz="1900" b="1" spc="-5" dirty="0">
                <a:latin typeface="Tahoma"/>
                <a:cs typeface="Tahoma"/>
              </a:rPr>
              <a:t> за</a:t>
            </a:r>
            <a:r>
              <a:rPr sz="1900" b="1" dirty="0">
                <a:latin typeface="Tahoma"/>
                <a:cs typeface="Tahoma"/>
              </a:rPr>
              <a:t> </a:t>
            </a:r>
            <a:r>
              <a:rPr sz="1900" b="1" spc="-5" dirty="0">
                <a:latin typeface="Tahoma"/>
                <a:cs typeface="Tahoma"/>
              </a:rPr>
              <a:t>основу и</a:t>
            </a:r>
            <a:endParaRPr sz="1900">
              <a:latin typeface="Tahoma"/>
              <a:cs typeface="Tahoma"/>
            </a:endParaRPr>
          </a:p>
          <a:p>
            <a:pPr marL="426084" marR="419100" indent="321310">
              <a:lnSpc>
                <a:spcPct val="100000"/>
              </a:lnSpc>
              <a:spcBef>
                <a:spcPts val="5"/>
              </a:spcBef>
            </a:pPr>
            <a:r>
              <a:rPr sz="1900" b="1" spc="-5" dirty="0">
                <a:latin typeface="Tahoma"/>
                <a:cs typeface="Tahoma"/>
              </a:rPr>
              <a:t>добавить в </a:t>
            </a:r>
            <a:r>
              <a:rPr sz="1900" b="1" dirty="0">
                <a:latin typeface="Tahoma"/>
                <a:cs typeface="Tahoma"/>
              </a:rPr>
              <a:t> </a:t>
            </a:r>
            <a:r>
              <a:rPr sz="1900" b="1" spc="-5" dirty="0">
                <a:latin typeface="Tahoma"/>
                <a:cs typeface="Tahoma"/>
              </a:rPr>
              <a:t>обязательную</a:t>
            </a:r>
            <a:r>
              <a:rPr sz="1900" b="1" spc="-60" dirty="0">
                <a:latin typeface="Tahoma"/>
                <a:cs typeface="Tahoma"/>
              </a:rPr>
              <a:t> </a:t>
            </a:r>
            <a:r>
              <a:rPr sz="1900" b="1" spc="-5" dirty="0">
                <a:latin typeface="Tahoma"/>
                <a:cs typeface="Tahoma"/>
              </a:rPr>
              <a:t>и</a:t>
            </a:r>
            <a:endParaRPr sz="1900">
              <a:latin typeface="Tahoma"/>
              <a:cs typeface="Tahoma"/>
            </a:endParaRPr>
          </a:p>
          <a:p>
            <a:pPr marL="208279" marR="201295" algn="ctr">
              <a:lnSpc>
                <a:spcPct val="100000"/>
              </a:lnSpc>
            </a:pPr>
            <a:r>
              <a:rPr sz="1900" b="1" spc="-5" dirty="0">
                <a:latin typeface="Tahoma"/>
                <a:cs typeface="Tahoma"/>
              </a:rPr>
              <a:t>вариативную</a:t>
            </a:r>
            <a:r>
              <a:rPr sz="1900" b="1" spc="-55" dirty="0">
                <a:latin typeface="Tahoma"/>
                <a:cs typeface="Tahoma"/>
              </a:rPr>
              <a:t> </a:t>
            </a:r>
            <a:r>
              <a:rPr sz="1900" b="1" spc="-5" dirty="0">
                <a:latin typeface="Tahoma"/>
                <a:cs typeface="Tahoma"/>
              </a:rPr>
              <a:t>части </a:t>
            </a:r>
            <a:r>
              <a:rPr sz="1900" b="1" spc="-540" dirty="0">
                <a:latin typeface="Tahoma"/>
                <a:cs typeface="Tahoma"/>
              </a:rPr>
              <a:t> </a:t>
            </a:r>
            <a:r>
              <a:rPr sz="1900" b="1" spc="-5" dirty="0">
                <a:latin typeface="Tahoma"/>
                <a:cs typeface="Tahoma"/>
              </a:rPr>
              <a:t>то,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-10" dirty="0">
                <a:latin typeface="Tahoma"/>
                <a:cs typeface="Tahoma"/>
              </a:rPr>
              <a:t>что</a:t>
            </a:r>
            <a:r>
              <a:rPr sz="1900" b="1" dirty="0">
                <a:latin typeface="Tahoma"/>
                <a:cs typeface="Tahoma"/>
              </a:rPr>
              <a:t> </a:t>
            </a:r>
            <a:r>
              <a:rPr sz="1900" b="1" spc="-10" dirty="0">
                <a:latin typeface="Tahoma"/>
                <a:cs typeface="Tahoma"/>
              </a:rPr>
              <a:t>ДОО </a:t>
            </a:r>
            <a:r>
              <a:rPr sz="1900" b="1" spc="-5" dirty="0">
                <a:latin typeface="Tahoma"/>
                <a:cs typeface="Tahoma"/>
              </a:rPr>
              <a:t> </a:t>
            </a:r>
            <a:r>
              <a:rPr sz="1900" b="1" spc="-10" dirty="0">
                <a:latin typeface="Tahoma"/>
                <a:cs typeface="Tahoma"/>
              </a:rPr>
              <a:t>посчитает </a:t>
            </a:r>
            <a:r>
              <a:rPr sz="1900" b="1" spc="-5" dirty="0">
                <a:latin typeface="Tahoma"/>
                <a:cs typeface="Tahoma"/>
              </a:rPr>
              <a:t>нужным </a:t>
            </a:r>
            <a:r>
              <a:rPr sz="1900" b="1" spc="-545" dirty="0">
                <a:latin typeface="Tahoma"/>
                <a:cs typeface="Tahoma"/>
              </a:rPr>
              <a:t> </a:t>
            </a:r>
            <a:r>
              <a:rPr sz="1900" b="1" spc="-5" dirty="0">
                <a:latin typeface="Tahoma"/>
                <a:cs typeface="Tahoma"/>
              </a:rPr>
              <a:t>из</a:t>
            </a:r>
            <a:r>
              <a:rPr sz="1900" b="1" dirty="0">
                <a:latin typeface="Tahoma"/>
                <a:cs typeface="Tahoma"/>
              </a:rPr>
              <a:t> </a:t>
            </a:r>
            <a:r>
              <a:rPr sz="1900" b="1" spc="-5" dirty="0">
                <a:latin typeface="Tahoma"/>
                <a:cs typeface="Tahoma"/>
              </a:rPr>
              <a:t>ранее </a:t>
            </a:r>
            <a:r>
              <a:rPr sz="1900" b="1" dirty="0">
                <a:latin typeface="Tahoma"/>
                <a:cs typeface="Tahoma"/>
              </a:rPr>
              <a:t> </a:t>
            </a:r>
            <a:r>
              <a:rPr sz="1900" b="1" spc="-10" dirty="0">
                <a:latin typeface="Tahoma"/>
                <a:cs typeface="Tahoma"/>
              </a:rPr>
              <a:t>разработанной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-5" dirty="0">
                <a:latin typeface="Tahoma"/>
                <a:cs typeface="Tahoma"/>
              </a:rPr>
              <a:t>и</a:t>
            </a:r>
            <a:endParaRPr sz="1900">
              <a:latin typeface="Tahoma"/>
              <a:cs typeface="Tahoma"/>
            </a:endParaRPr>
          </a:p>
          <a:p>
            <a:pPr marL="206375" marR="200660" algn="ctr">
              <a:lnSpc>
                <a:spcPct val="100000"/>
              </a:lnSpc>
            </a:pPr>
            <a:r>
              <a:rPr sz="1900" b="1" spc="-5" dirty="0">
                <a:latin typeface="Tahoma"/>
                <a:cs typeface="Tahoma"/>
              </a:rPr>
              <a:t>утвержденной</a:t>
            </a:r>
            <a:r>
              <a:rPr sz="1900" b="1" spc="-50" dirty="0">
                <a:latin typeface="Tahoma"/>
                <a:cs typeface="Tahoma"/>
              </a:rPr>
              <a:t> </a:t>
            </a:r>
            <a:r>
              <a:rPr sz="1900" b="1" spc="-5" dirty="0">
                <a:latin typeface="Tahoma"/>
                <a:cs typeface="Tahoma"/>
              </a:rPr>
              <a:t>ООП </a:t>
            </a:r>
            <a:r>
              <a:rPr sz="1900" b="1" spc="-540" dirty="0">
                <a:latin typeface="Tahoma"/>
                <a:cs typeface="Tahoma"/>
              </a:rPr>
              <a:t> </a:t>
            </a:r>
            <a:r>
              <a:rPr sz="1900" b="1" spc="-10" dirty="0">
                <a:latin typeface="Tahoma"/>
                <a:cs typeface="Tahoma"/>
              </a:rPr>
              <a:t>ДО</a:t>
            </a:r>
            <a:endParaRPr sz="19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937129" y="6198209"/>
            <a:ext cx="2910205" cy="422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b="1" spc="-5" dirty="0">
                <a:solidFill>
                  <a:srgbClr val="FF0000"/>
                </a:solidFill>
                <a:latin typeface="Tahoma"/>
                <a:cs typeface="Tahoma"/>
              </a:rPr>
              <a:t>Выбор</a:t>
            </a:r>
            <a:r>
              <a:rPr sz="2600" b="1" spc="-3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2600" b="1" spc="-5" dirty="0">
                <a:solidFill>
                  <a:srgbClr val="FF0000"/>
                </a:solidFill>
                <a:latin typeface="Tahoma"/>
                <a:cs typeface="Tahoma"/>
              </a:rPr>
              <a:t>за</a:t>
            </a:r>
            <a:r>
              <a:rPr sz="2600" b="1" spc="-4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2600" b="1" dirty="0">
                <a:solidFill>
                  <a:srgbClr val="FF0000"/>
                </a:solidFill>
                <a:latin typeface="Tahoma"/>
                <a:cs typeface="Tahoma"/>
              </a:rPr>
              <a:t>вами…</a:t>
            </a:r>
            <a:endParaRPr sz="26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48945" algn="ctr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Давайте</a:t>
            </a:r>
            <a:r>
              <a:rPr spc="35" dirty="0"/>
              <a:t> </a:t>
            </a:r>
            <a:r>
              <a:rPr spc="-10" dirty="0"/>
              <a:t>работать</a:t>
            </a:r>
            <a:r>
              <a:rPr spc="5" dirty="0"/>
              <a:t> </a:t>
            </a:r>
            <a:r>
              <a:rPr dirty="0"/>
              <a:t>вместе.</a:t>
            </a:r>
          </a:p>
          <a:p>
            <a:pPr marL="448945" marR="1270" algn="ctr">
              <a:lnSpc>
                <a:spcPct val="100000"/>
              </a:lnSpc>
            </a:pPr>
            <a:r>
              <a:rPr spc="-5" dirty="0"/>
              <a:t>У</a:t>
            </a:r>
            <a:r>
              <a:rPr spc="-20" dirty="0"/>
              <a:t> </a:t>
            </a:r>
            <a:r>
              <a:rPr spc="-10" dirty="0"/>
              <a:t>нас</a:t>
            </a:r>
            <a:r>
              <a:rPr spc="5" dirty="0"/>
              <a:t> </a:t>
            </a:r>
            <a:r>
              <a:rPr spc="-5" dirty="0"/>
              <a:t>все</a:t>
            </a:r>
            <a:r>
              <a:rPr dirty="0"/>
              <a:t> </a:t>
            </a:r>
            <a:r>
              <a:rPr spc="-10" dirty="0"/>
              <a:t>получится!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541" y="986948"/>
            <a:ext cx="9144635" cy="650240"/>
            <a:chOff x="541" y="986948"/>
            <a:chExt cx="9144635" cy="65024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751" y="986948"/>
              <a:ext cx="719550" cy="63636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541" y="1487424"/>
              <a:ext cx="9144635" cy="149860"/>
            </a:xfrm>
            <a:custGeom>
              <a:avLst/>
              <a:gdLst/>
              <a:ahLst/>
              <a:cxnLst/>
              <a:rect l="l" t="t" r="r" b="b"/>
              <a:pathLst>
                <a:path w="9144635" h="149860">
                  <a:moveTo>
                    <a:pt x="9144347" y="95250"/>
                  </a:moveTo>
                  <a:lnTo>
                    <a:pt x="368" y="130555"/>
                  </a:lnTo>
                  <a:lnTo>
                    <a:pt x="441" y="149605"/>
                  </a:lnTo>
                  <a:lnTo>
                    <a:pt x="9144474" y="114300"/>
                  </a:lnTo>
                  <a:lnTo>
                    <a:pt x="9144347" y="95250"/>
                  </a:lnTo>
                  <a:close/>
                </a:path>
                <a:path w="9144635" h="149860">
                  <a:moveTo>
                    <a:pt x="9144093" y="38100"/>
                  </a:moveTo>
                  <a:lnTo>
                    <a:pt x="147" y="73405"/>
                  </a:lnTo>
                  <a:lnTo>
                    <a:pt x="294" y="111505"/>
                  </a:lnTo>
                  <a:lnTo>
                    <a:pt x="9144347" y="76200"/>
                  </a:lnTo>
                  <a:lnTo>
                    <a:pt x="9144093" y="38100"/>
                  </a:lnTo>
                  <a:close/>
                </a:path>
                <a:path w="9144635" h="149860">
                  <a:moveTo>
                    <a:pt x="9143966" y="0"/>
                  </a:moveTo>
                  <a:lnTo>
                    <a:pt x="0" y="35305"/>
                  </a:lnTo>
                  <a:lnTo>
                    <a:pt x="73" y="54355"/>
                  </a:lnTo>
                  <a:lnTo>
                    <a:pt x="9144093" y="19050"/>
                  </a:lnTo>
                  <a:lnTo>
                    <a:pt x="9143966" y="0"/>
                  </a:lnTo>
                  <a:close/>
                </a:path>
              </a:pathLst>
            </a:custGeom>
            <a:solidFill>
              <a:srgbClr val="A22C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2062988" y="1146428"/>
            <a:ext cx="5811520" cy="2324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350" spc="-5" dirty="0">
                <a:solidFill>
                  <a:srgbClr val="7E7E7E"/>
                </a:solidFill>
                <a:latin typeface="Impact"/>
                <a:cs typeface="Impact"/>
              </a:rPr>
              <a:t>Институт</a:t>
            </a:r>
            <a:r>
              <a:rPr sz="1350" spc="-40" dirty="0">
                <a:solidFill>
                  <a:srgbClr val="7E7E7E"/>
                </a:solidFill>
                <a:latin typeface="Impact"/>
                <a:cs typeface="Impact"/>
              </a:rPr>
              <a:t> </a:t>
            </a:r>
            <a:r>
              <a:rPr sz="1350" dirty="0">
                <a:solidFill>
                  <a:srgbClr val="7E7E7E"/>
                </a:solidFill>
                <a:latin typeface="Impact"/>
                <a:cs typeface="Impact"/>
              </a:rPr>
              <a:t>развития</a:t>
            </a:r>
            <a:r>
              <a:rPr sz="1350" spc="-40" dirty="0">
                <a:solidFill>
                  <a:srgbClr val="7E7E7E"/>
                </a:solidFill>
                <a:latin typeface="Impact"/>
                <a:cs typeface="Impact"/>
              </a:rPr>
              <a:t> </a:t>
            </a:r>
            <a:r>
              <a:rPr sz="1350" dirty="0">
                <a:solidFill>
                  <a:srgbClr val="7E7E7E"/>
                </a:solidFill>
                <a:latin typeface="Impact"/>
                <a:cs typeface="Impact"/>
              </a:rPr>
              <a:t>образования:</a:t>
            </a:r>
            <a:r>
              <a:rPr sz="1350" spc="-25" dirty="0">
                <a:solidFill>
                  <a:srgbClr val="7E7E7E"/>
                </a:solidFill>
                <a:latin typeface="Impact"/>
                <a:cs typeface="Impact"/>
              </a:rPr>
              <a:t> </a:t>
            </a:r>
            <a:r>
              <a:rPr sz="1350" dirty="0">
                <a:solidFill>
                  <a:srgbClr val="7E7E7E"/>
                </a:solidFill>
                <a:latin typeface="Impact"/>
                <a:cs typeface="Impact"/>
              </a:rPr>
              <a:t>Ваш</a:t>
            </a:r>
            <a:r>
              <a:rPr sz="1350" spc="-15" dirty="0">
                <a:solidFill>
                  <a:srgbClr val="7E7E7E"/>
                </a:solidFill>
                <a:latin typeface="Impact"/>
                <a:cs typeface="Impact"/>
              </a:rPr>
              <a:t> </a:t>
            </a:r>
            <a:r>
              <a:rPr sz="1350" spc="-5" dirty="0">
                <a:solidFill>
                  <a:srgbClr val="7E7E7E"/>
                </a:solidFill>
                <a:latin typeface="Impact"/>
                <a:cs typeface="Impact"/>
              </a:rPr>
              <a:t>профессиональный</a:t>
            </a:r>
            <a:r>
              <a:rPr sz="1350" spc="-45" dirty="0">
                <a:solidFill>
                  <a:srgbClr val="7E7E7E"/>
                </a:solidFill>
                <a:latin typeface="Impact"/>
                <a:cs typeface="Impact"/>
              </a:rPr>
              <a:t> </a:t>
            </a:r>
            <a:r>
              <a:rPr sz="1350" dirty="0">
                <a:solidFill>
                  <a:srgbClr val="7E7E7E"/>
                </a:solidFill>
                <a:latin typeface="Impact"/>
                <a:cs typeface="Impact"/>
              </a:rPr>
              <a:t>рост</a:t>
            </a:r>
            <a:r>
              <a:rPr sz="1350" spc="-10" dirty="0">
                <a:solidFill>
                  <a:srgbClr val="7E7E7E"/>
                </a:solidFill>
                <a:latin typeface="Impact"/>
                <a:cs typeface="Impact"/>
              </a:rPr>
              <a:t> </a:t>
            </a:r>
            <a:r>
              <a:rPr sz="1350" dirty="0">
                <a:solidFill>
                  <a:srgbClr val="7E7E7E"/>
                </a:solidFill>
                <a:latin typeface="Impact"/>
                <a:cs typeface="Impact"/>
              </a:rPr>
              <a:t>– </a:t>
            </a:r>
            <a:r>
              <a:rPr sz="1350" spc="-5" dirty="0">
                <a:solidFill>
                  <a:srgbClr val="7E7E7E"/>
                </a:solidFill>
                <a:latin typeface="Impact"/>
                <a:cs typeface="Impact"/>
              </a:rPr>
              <a:t>наша</a:t>
            </a:r>
            <a:r>
              <a:rPr sz="1350" spc="-15" dirty="0">
                <a:solidFill>
                  <a:srgbClr val="7E7E7E"/>
                </a:solidFill>
                <a:latin typeface="Impact"/>
                <a:cs typeface="Impact"/>
              </a:rPr>
              <a:t> </a:t>
            </a:r>
            <a:r>
              <a:rPr sz="1350" dirty="0">
                <a:solidFill>
                  <a:srgbClr val="7E7E7E"/>
                </a:solidFill>
                <a:latin typeface="Impact"/>
                <a:cs typeface="Impact"/>
              </a:rPr>
              <a:t>работа</a:t>
            </a:r>
            <a:endParaRPr sz="1350">
              <a:latin typeface="Impact"/>
              <a:cs typeface="Impac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528309" y="4704715"/>
            <a:ext cx="3376929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5" dirty="0">
                <a:solidFill>
                  <a:srgbClr val="A42C36"/>
                </a:solidFill>
                <a:latin typeface="Calibri"/>
                <a:cs typeface="Calibri"/>
              </a:rPr>
              <a:t>Контактная</a:t>
            </a:r>
            <a:r>
              <a:rPr sz="1500" b="1" spc="-45" dirty="0">
                <a:solidFill>
                  <a:srgbClr val="A42C36"/>
                </a:solidFill>
                <a:latin typeface="Calibri"/>
                <a:cs typeface="Calibri"/>
              </a:rPr>
              <a:t> </a:t>
            </a:r>
            <a:r>
              <a:rPr sz="1500" b="1" spc="-5" dirty="0">
                <a:solidFill>
                  <a:srgbClr val="A42C36"/>
                </a:solidFill>
                <a:latin typeface="Calibri"/>
                <a:cs typeface="Calibri"/>
              </a:rPr>
              <a:t>информация:</a:t>
            </a:r>
            <a:endParaRPr sz="15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1500" b="1" spc="-10" dirty="0">
                <a:solidFill>
                  <a:srgbClr val="A42C36"/>
                </a:solidFill>
                <a:latin typeface="Calibri"/>
                <a:cs typeface="Calibri"/>
              </a:rPr>
              <a:t>Россия </a:t>
            </a:r>
            <a:r>
              <a:rPr sz="1500" b="1" spc="-35" dirty="0">
                <a:solidFill>
                  <a:srgbClr val="A42C36"/>
                </a:solidFill>
                <a:latin typeface="Calibri"/>
                <a:cs typeface="Calibri"/>
              </a:rPr>
              <a:t>г.</a:t>
            </a:r>
            <a:r>
              <a:rPr sz="1500" b="1" spc="-5" dirty="0">
                <a:solidFill>
                  <a:srgbClr val="A42C36"/>
                </a:solidFill>
                <a:latin typeface="Calibri"/>
                <a:cs typeface="Calibri"/>
              </a:rPr>
              <a:t> Ярославль,</a:t>
            </a:r>
            <a:r>
              <a:rPr sz="1500" b="1" spc="-20" dirty="0">
                <a:solidFill>
                  <a:srgbClr val="A42C36"/>
                </a:solidFill>
                <a:latin typeface="Calibri"/>
                <a:cs typeface="Calibri"/>
              </a:rPr>
              <a:t> ул.</a:t>
            </a:r>
            <a:r>
              <a:rPr sz="1500" b="1" spc="-10" dirty="0">
                <a:solidFill>
                  <a:srgbClr val="A42C36"/>
                </a:solidFill>
                <a:latin typeface="Calibri"/>
                <a:cs typeface="Calibri"/>
              </a:rPr>
              <a:t> Богдановича,</a:t>
            </a:r>
            <a:r>
              <a:rPr sz="1500" b="1" dirty="0">
                <a:solidFill>
                  <a:srgbClr val="A42C36"/>
                </a:solidFill>
                <a:latin typeface="Calibri"/>
                <a:cs typeface="Calibri"/>
              </a:rPr>
              <a:t> </a:t>
            </a:r>
            <a:r>
              <a:rPr sz="1500" b="1" spc="-5" dirty="0">
                <a:solidFill>
                  <a:srgbClr val="A42C36"/>
                </a:solidFill>
                <a:latin typeface="Calibri"/>
                <a:cs typeface="Calibri"/>
              </a:rPr>
              <a:t>16 </a:t>
            </a:r>
            <a:r>
              <a:rPr sz="1500" b="1" spc="-325" dirty="0">
                <a:solidFill>
                  <a:srgbClr val="A42C36"/>
                </a:solidFill>
                <a:latin typeface="Calibri"/>
                <a:cs typeface="Calibri"/>
              </a:rPr>
              <a:t> </a:t>
            </a:r>
            <a:r>
              <a:rPr sz="1500" b="1" spc="-5" dirty="0">
                <a:solidFill>
                  <a:srgbClr val="A42C36"/>
                </a:solidFill>
                <a:latin typeface="Calibri"/>
                <a:cs typeface="Calibri"/>
              </a:rPr>
              <a:t>Сайт:</a:t>
            </a:r>
            <a:r>
              <a:rPr sz="1500" b="1" spc="-10" dirty="0">
                <a:solidFill>
                  <a:srgbClr val="A42C36"/>
                </a:solidFill>
                <a:latin typeface="Calibri"/>
                <a:cs typeface="Calibri"/>
              </a:rPr>
              <a:t> </a:t>
            </a:r>
            <a:r>
              <a:rPr sz="1500" b="1" u="sng" spc="-3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/>
              </a:rPr>
              <a:t>www.iro.yar.ru</a:t>
            </a:r>
            <a:endParaRPr sz="15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500" b="1" dirty="0">
                <a:solidFill>
                  <a:srgbClr val="A42C36"/>
                </a:solidFill>
                <a:latin typeface="Calibri"/>
                <a:cs typeface="Calibri"/>
              </a:rPr>
              <a:t>E-mail:</a:t>
            </a:r>
            <a:r>
              <a:rPr sz="1500" b="1" spc="-65" dirty="0">
                <a:solidFill>
                  <a:srgbClr val="A42C36"/>
                </a:solidFill>
                <a:latin typeface="Calibri"/>
                <a:cs typeface="Calibri"/>
              </a:rPr>
              <a:t> </a:t>
            </a:r>
            <a:r>
              <a:rPr sz="1500" b="1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kd0.k@yandex.ru</a:t>
            </a:r>
            <a:endParaRPr sz="1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2437" y="381126"/>
            <a:ext cx="470027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solidFill>
                  <a:srgbClr val="000000"/>
                </a:solidFill>
              </a:rPr>
              <a:t>Ключевые</a:t>
            </a:r>
            <a:r>
              <a:rPr sz="2000" spc="-25" dirty="0">
                <a:solidFill>
                  <a:srgbClr val="000000"/>
                </a:solidFill>
              </a:rPr>
              <a:t> </a:t>
            </a:r>
            <a:r>
              <a:rPr sz="2000" dirty="0">
                <a:solidFill>
                  <a:srgbClr val="000000"/>
                </a:solidFill>
              </a:rPr>
              <a:t>изменения</a:t>
            </a:r>
            <a:r>
              <a:rPr sz="2000" spc="-35" dirty="0">
                <a:solidFill>
                  <a:srgbClr val="000000"/>
                </a:solidFill>
              </a:rPr>
              <a:t> </a:t>
            </a:r>
            <a:r>
              <a:rPr sz="2000" spc="5" dirty="0">
                <a:solidFill>
                  <a:srgbClr val="000000"/>
                </a:solidFill>
              </a:rPr>
              <a:t>во</a:t>
            </a:r>
            <a:r>
              <a:rPr sz="2000" spc="-20" dirty="0">
                <a:solidFill>
                  <a:srgbClr val="000000"/>
                </a:solidFill>
              </a:rPr>
              <a:t> </a:t>
            </a:r>
            <a:r>
              <a:rPr sz="2000" dirty="0">
                <a:solidFill>
                  <a:srgbClr val="000000"/>
                </a:solidFill>
              </a:rPr>
              <a:t>ФГОС</a:t>
            </a:r>
            <a:r>
              <a:rPr sz="2000" spc="-25" dirty="0">
                <a:solidFill>
                  <a:srgbClr val="000000"/>
                </a:solidFill>
              </a:rPr>
              <a:t> </a:t>
            </a:r>
            <a:r>
              <a:rPr sz="2000" dirty="0">
                <a:solidFill>
                  <a:srgbClr val="000000"/>
                </a:solidFill>
              </a:rPr>
              <a:t>ДО:</a:t>
            </a:r>
            <a:endParaRPr sz="2000"/>
          </a:p>
        </p:txBody>
      </p:sp>
      <p:sp>
        <p:nvSpPr>
          <p:cNvPr id="3" name="object 3"/>
          <p:cNvSpPr txBox="1"/>
          <p:nvPr/>
        </p:nvSpPr>
        <p:spPr>
          <a:xfrm>
            <a:off x="402437" y="762126"/>
            <a:ext cx="8341995" cy="57423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5"/>
              </a:spcBef>
            </a:pPr>
            <a:r>
              <a:rPr sz="1700" dirty="0">
                <a:latin typeface="Tahoma"/>
                <a:cs typeface="Tahoma"/>
              </a:rPr>
              <a:t>П.</a:t>
            </a:r>
            <a:r>
              <a:rPr sz="1700" spc="235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2.6:</a:t>
            </a:r>
            <a:r>
              <a:rPr sz="1700" spc="235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перечень</a:t>
            </a:r>
            <a:r>
              <a:rPr sz="1700" spc="245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образовательных</a:t>
            </a:r>
            <a:r>
              <a:rPr sz="1700" spc="235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областей</a:t>
            </a:r>
            <a:r>
              <a:rPr sz="1700" spc="235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не</a:t>
            </a:r>
            <a:r>
              <a:rPr sz="1700" spc="254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изменился,</a:t>
            </a:r>
            <a:r>
              <a:rPr sz="1700" spc="245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однако</a:t>
            </a:r>
            <a:r>
              <a:rPr sz="1700" spc="235" dirty="0"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расширено</a:t>
            </a:r>
            <a:r>
              <a:rPr sz="1700" spc="22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и</a:t>
            </a:r>
            <a:endParaRPr sz="1700">
              <a:latin typeface="Tahoma"/>
              <a:cs typeface="Tahoma"/>
            </a:endParaRPr>
          </a:p>
          <a:p>
            <a:pPr marL="12700" algn="just">
              <a:lnSpc>
                <a:spcPct val="100000"/>
              </a:lnSpc>
            </a:pP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конкретизировано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содержание</a:t>
            </a:r>
            <a:r>
              <a:rPr sz="1700" spc="-1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образовательных</a:t>
            </a:r>
            <a:r>
              <a:rPr sz="1700" spc="-3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областей</a:t>
            </a:r>
            <a:endParaRPr sz="1700">
              <a:latin typeface="Tahoma"/>
              <a:cs typeface="Tahoma"/>
            </a:endParaRPr>
          </a:p>
          <a:p>
            <a:pPr marL="12700" marR="5080" algn="just">
              <a:lnSpc>
                <a:spcPct val="100000"/>
              </a:lnSpc>
              <a:spcBef>
                <a:spcPts val="600"/>
              </a:spcBef>
            </a:pPr>
            <a:r>
              <a:rPr sz="1700" dirty="0">
                <a:latin typeface="Tahoma"/>
                <a:cs typeface="Tahoma"/>
              </a:rPr>
              <a:t>П.</a:t>
            </a:r>
            <a:r>
              <a:rPr sz="1700" spc="5" dirty="0">
                <a:latin typeface="Tahoma"/>
                <a:cs typeface="Tahoma"/>
              </a:rPr>
              <a:t> </a:t>
            </a:r>
            <a:r>
              <a:rPr sz="1700" spc="-10" dirty="0">
                <a:latin typeface="Tahoma"/>
                <a:cs typeface="Tahoma"/>
              </a:rPr>
              <a:t>2.7:</a:t>
            </a:r>
            <a:r>
              <a:rPr sz="1700" spc="-5" dirty="0"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частично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изменен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перечень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детских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видов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деятельности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на</a:t>
            </a:r>
            <a:r>
              <a:rPr sz="1700" spc="5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этапах </a:t>
            </a:r>
            <a:r>
              <a:rPr sz="1700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младенчества,</a:t>
            </a:r>
            <a:r>
              <a:rPr sz="1700" spc="-30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раннего</a:t>
            </a:r>
            <a:r>
              <a:rPr sz="1700" spc="-5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и</a:t>
            </a:r>
            <a:r>
              <a:rPr sz="1700" spc="5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дошкольного </a:t>
            </a:r>
            <a:r>
              <a:rPr sz="1700" spc="-5" dirty="0">
                <a:latin typeface="Tahoma"/>
                <a:cs typeface="Tahoma"/>
              </a:rPr>
              <a:t>детства</a:t>
            </a:r>
            <a:endParaRPr sz="1700">
              <a:latin typeface="Tahoma"/>
              <a:cs typeface="Tahoma"/>
            </a:endParaRPr>
          </a:p>
          <a:p>
            <a:pPr marL="12700" marR="6350" algn="just">
              <a:lnSpc>
                <a:spcPct val="100000"/>
              </a:lnSpc>
              <a:spcBef>
                <a:spcPts val="600"/>
              </a:spcBef>
            </a:pPr>
            <a:r>
              <a:rPr sz="1700" dirty="0">
                <a:latin typeface="Tahoma"/>
                <a:cs typeface="Tahoma"/>
              </a:rPr>
              <a:t>П. 2.10: </a:t>
            </a:r>
            <a:r>
              <a:rPr sz="1700" spc="-5" dirty="0">
                <a:latin typeface="Tahoma"/>
                <a:cs typeface="Tahoma"/>
              </a:rPr>
              <a:t>уточнено, </a:t>
            </a:r>
            <a:r>
              <a:rPr sz="1700" dirty="0">
                <a:latin typeface="Tahoma"/>
                <a:cs typeface="Tahoma"/>
              </a:rPr>
              <a:t>что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содержание и планируемые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результаты ООП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должны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быть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не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ниже содержания и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планируемых</a:t>
            </a:r>
            <a:r>
              <a:rPr sz="1700" spc="-2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результатов</a:t>
            </a:r>
            <a:r>
              <a:rPr sz="1700" spc="-2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ФОП</a:t>
            </a:r>
            <a:r>
              <a:rPr sz="1700" spc="1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ДО</a:t>
            </a:r>
            <a:endParaRPr sz="1700">
              <a:latin typeface="Tahoma"/>
              <a:cs typeface="Tahoma"/>
            </a:endParaRPr>
          </a:p>
          <a:p>
            <a:pPr marL="12700" marR="5080" algn="just">
              <a:lnSpc>
                <a:spcPct val="100000"/>
              </a:lnSpc>
              <a:spcBef>
                <a:spcPts val="605"/>
              </a:spcBef>
            </a:pPr>
            <a:r>
              <a:rPr sz="1700" dirty="0">
                <a:latin typeface="Tahoma"/>
                <a:cs typeface="Tahoma"/>
              </a:rPr>
              <a:t>П.</a:t>
            </a:r>
            <a:r>
              <a:rPr sz="1700" spc="5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2.11:</a:t>
            </a:r>
            <a:r>
              <a:rPr sz="1700" spc="5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уточнено,</a:t>
            </a:r>
            <a:r>
              <a:rPr sz="1700" dirty="0">
                <a:latin typeface="Tahoma"/>
                <a:cs typeface="Tahoma"/>
              </a:rPr>
              <a:t> что</a:t>
            </a:r>
            <a:r>
              <a:rPr sz="1700" spc="5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содержательный</a:t>
            </a:r>
            <a:r>
              <a:rPr sz="1700" spc="5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раздел</a:t>
            </a:r>
            <a:r>
              <a:rPr sz="1700" spc="5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Программы</a:t>
            </a:r>
            <a:r>
              <a:rPr sz="1700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должен</a:t>
            </a:r>
            <a:r>
              <a:rPr sz="1700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включать </a:t>
            </a:r>
            <a:r>
              <a:rPr sz="1700" spc="-520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описание</a:t>
            </a:r>
            <a:r>
              <a:rPr sz="1700" spc="5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образовательной</a:t>
            </a:r>
            <a:r>
              <a:rPr sz="1700" spc="5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деятельности</a:t>
            </a:r>
            <a:r>
              <a:rPr sz="1700" dirty="0">
                <a:latin typeface="Tahoma"/>
                <a:cs typeface="Tahoma"/>
              </a:rPr>
              <a:t> в</a:t>
            </a:r>
            <a:r>
              <a:rPr sz="1700" spc="5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соответствии</a:t>
            </a:r>
            <a:r>
              <a:rPr sz="1700" dirty="0">
                <a:latin typeface="Tahoma"/>
                <a:cs typeface="Tahoma"/>
              </a:rPr>
              <a:t> с</a:t>
            </a:r>
            <a:r>
              <a:rPr sz="1700" spc="5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направлениями </a:t>
            </a:r>
            <a:r>
              <a:rPr sz="1700" spc="-520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развития</a:t>
            </a:r>
            <a:r>
              <a:rPr sz="1700" dirty="0">
                <a:latin typeface="Tahoma"/>
                <a:cs typeface="Tahoma"/>
              </a:rPr>
              <a:t> ребенка,</a:t>
            </a:r>
            <a:r>
              <a:rPr sz="1700" spc="5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представленными</a:t>
            </a:r>
            <a:r>
              <a:rPr sz="1700" dirty="0">
                <a:latin typeface="Tahoma"/>
                <a:cs typeface="Tahoma"/>
              </a:rPr>
              <a:t> в</a:t>
            </a:r>
            <a:r>
              <a:rPr sz="1700" spc="5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пяти</a:t>
            </a:r>
            <a:r>
              <a:rPr sz="1700" dirty="0">
                <a:latin typeface="Tahoma"/>
                <a:cs typeface="Tahoma"/>
              </a:rPr>
              <a:t> образовательных</a:t>
            </a:r>
            <a:r>
              <a:rPr sz="1700" spc="5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областях, </a:t>
            </a:r>
            <a:r>
              <a:rPr sz="1700" dirty="0"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Федеральной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образовательной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программой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и</a:t>
            </a:r>
            <a:r>
              <a:rPr sz="1700" spc="5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с</a:t>
            </a:r>
            <a:r>
              <a:rPr sz="1700" spc="5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учетом</a:t>
            </a:r>
            <a:r>
              <a:rPr sz="1700" spc="535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используемых </a:t>
            </a:r>
            <a:r>
              <a:rPr sz="1700" dirty="0">
                <a:latin typeface="Tahoma"/>
                <a:cs typeface="Tahoma"/>
              </a:rPr>
              <a:t> методических</a:t>
            </a:r>
            <a:r>
              <a:rPr sz="1700" spc="-5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пособий, </a:t>
            </a:r>
            <a:r>
              <a:rPr sz="1700" spc="-5" dirty="0">
                <a:latin typeface="Tahoma"/>
                <a:cs typeface="Tahoma"/>
              </a:rPr>
              <a:t>обеспечивающих</a:t>
            </a:r>
            <a:r>
              <a:rPr sz="1700" dirty="0">
                <a:latin typeface="Tahoma"/>
                <a:cs typeface="Tahoma"/>
              </a:rPr>
              <a:t> реализацию</a:t>
            </a:r>
            <a:r>
              <a:rPr sz="1700" spc="-5" dirty="0">
                <a:latin typeface="Tahoma"/>
                <a:cs typeface="Tahoma"/>
              </a:rPr>
              <a:t> данного</a:t>
            </a:r>
            <a:r>
              <a:rPr sz="1700" spc="-15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содержания</a:t>
            </a:r>
            <a:endParaRPr sz="1700">
              <a:latin typeface="Tahoma"/>
              <a:cs typeface="Tahoma"/>
            </a:endParaRPr>
          </a:p>
          <a:p>
            <a:pPr marL="12700" algn="just">
              <a:lnSpc>
                <a:spcPct val="100000"/>
              </a:lnSpc>
              <a:spcBef>
                <a:spcPts val="600"/>
              </a:spcBef>
            </a:pPr>
            <a:r>
              <a:rPr sz="1700" dirty="0">
                <a:latin typeface="Tahoma"/>
                <a:cs typeface="Tahoma"/>
              </a:rPr>
              <a:t>П.</a:t>
            </a:r>
            <a:r>
              <a:rPr sz="1700" spc="495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2.12:</a:t>
            </a:r>
            <a:r>
              <a:rPr sz="1700" spc="495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указано,</a:t>
            </a:r>
            <a:r>
              <a:rPr sz="1700" spc="500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что</a:t>
            </a:r>
            <a:r>
              <a:rPr sz="1700" spc="495" dirty="0"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обязательная</a:t>
            </a:r>
            <a:r>
              <a:rPr sz="1700" spc="5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часть</a:t>
            </a:r>
            <a:r>
              <a:rPr sz="1700" spc="484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программы</a:t>
            </a:r>
            <a:r>
              <a:rPr sz="1700" spc="50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должна</a:t>
            </a:r>
            <a:r>
              <a:rPr sz="1700" spc="5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соответствовать</a:t>
            </a:r>
            <a:endParaRPr sz="1700">
              <a:latin typeface="Tahoma"/>
              <a:cs typeface="Tahoma"/>
            </a:endParaRPr>
          </a:p>
          <a:p>
            <a:pPr marL="12700" algn="just">
              <a:lnSpc>
                <a:spcPct val="100000"/>
              </a:lnSpc>
            </a:pP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ФОП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ДО</a:t>
            </a:r>
            <a:r>
              <a:rPr sz="1700" spc="-5" dirty="0">
                <a:latin typeface="Tahoma"/>
                <a:cs typeface="Tahoma"/>
              </a:rPr>
              <a:t>, </a:t>
            </a:r>
            <a:r>
              <a:rPr sz="1700" dirty="0">
                <a:latin typeface="Tahoma"/>
                <a:cs typeface="Tahoma"/>
              </a:rPr>
              <a:t>и</a:t>
            </a:r>
            <a:r>
              <a:rPr sz="1700" spc="5" dirty="0"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может</a:t>
            </a:r>
            <a:r>
              <a:rPr sz="1700" spc="-1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оформляться</a:t>
            </a:r>
            <a:r>
              <a:rPr sz="1700" spc="-1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в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виде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ссылки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на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ФОП</a:t>
            </a:r>
            <a:endParaRPr sz="1700">
              <a:latin typeface="Tahoma"/>
              <a:cs typeface="Tahoma"/>
            </a:endParaRPr>
          </a:p>
          <a:p>
            <a:pPr marL="12700" marR="7620" algn="just">
              <a:lnSpc>
                <a:spcPct val="100000"/>
              </a:lnSpc>
              <a:spcBef>
                <a:spcPts val="600"/>
              </a:spcBef>
            </a:pPr>
            <a:r>
              <a:rPr sz="1700" dirty="0">
                <a:latin typeface="Tahoma"/>
                <a:cs typeface="Tahoma"/>
              </a:rPr>
              <a:t>П. </a:t>
            </a:r>
            <a:r>
              <a:rPr sz="1700" spc="-5" dirty="0">
                <a:latin typeface="Tahoma"/>
                <a:cs typeface="Tahoma"/>
              </a:rPr>
              <a:t>2.13: указано, </a:t>
            </a:r>
            <a:r>
              <a:rPr sz="1700" dirty="0">
                <a:latin typeface="Tahoma"/>
                <a:cs typeface="Tahoma"/>
              </a:rPr>
              <a:t>что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в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краткой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презентации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ООП ДО</a:t>
            </a:r>
            <a:r>
              <a:rPr sz="1700" spc="-5" dirty="0">
                <a:latin typeface="Tahoma"/>
                <a:cs typeface="Tahoma"/>
              </a:rPr>
              <a:t>, </a:t>
            </a:r>
            <a:r>
              <a:rPr sz="1700" dirty="0">
                <a:latin typeface="Tahoma"/>
                <a:cs typeface="Tahoma"/>
              </a:rPr>
              <a:t>помимо прочего (см. ФГОС </a:t>
            </a:r>
            <a:r>
              <a:rPr sz="1700" spc="5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ДО),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должна</a:t>
            </a:r>
            <a:r>
              <a:rPr sz="1700" spc="-1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быть</a:t>
            </a:r>
            <a:r>
              <a:rPr sz="1700" spc="-1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представлена</a:t>
            </a:r>
            <a:r>
              <a:rPr sz="1700" spc="-1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ссылка</a:t>
            </a:r>
            <a:r>
              <a:rPr sz="1700" spc="-1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на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ФОП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ДО</a:t>
            </a:r>
            <a:endParaRPr sz="1700">
              <a:latin typeface="Tahoma"/>
              <a:cs typeface="Tahoma"/>
            </a:endParaRPr>
          </a:p>
          <a:p>
            <a:pPr marL="12700" algn="just">
              <a:lnSpc>
                <a:spcPct val="100000"/>
              </a:lnSpc>
              <a:spcBef>
                <a:spcPts val="600"/>
              </a:spcBef>
            </a:pPr>
            <a:r>
              <a:rPr sz="1700" dirty="0">
                <a:latin typeface="Tahoma"/>
                <a:cs typeface="Tahoma"/>
              </a:rPr>
              <a:t>П.</a:t>
            </a:r>
            <a:r>
              <a:rPr sz="1700" spc="229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3.2.9:</a:t>
            </a:r>
            <a:r>
              <a:rPr sz="1700" spc="229" dirty="0"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максимально</a:t>
            </a:r>
            <a:r>
              <a:rPr sz="1700" spc="24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допустимый</a:t>
            </a:r>
            <a:r>
              <a:rPr sz="1700" spc="23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объем</a:t>
            </a:r>
            <a:r>
              <a:rPr sz="1700" spc="23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образовательной</a:t>
            </a:r>
            <a:r>
              <a:rPr sz="1700" spc="24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нагрузки</a:t>
            </a:r>
            <a:r>
              <a:rPr sz="1700" spc="24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приведен</a:t>
            </a:r>
            <a:r>
              <a:rPr sz="1700" spc="235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в</a:t>
            </a:r>
            <a:endParaRPr sz="1700">
              <a:latin typeface="Tahoma"/>
              <a:cs typeface="Tahoma"/>
            </a:endParaRPr>
          </a:p>
          <a:p>
            <a:pPr marL="12700" algn="just">
              <a:lnSpc>
                <a:spcPct val="100000"/>
              </a:lnSpc>
            </a:pPr>
            <a:r>
              <a:rPr sz="1700" spc="-5" dirty="0">
                <a:latin typeface="Tahoma"/>
                <a:cs typeface="Tahoma"/>
              </a:rPr>
              <a:t>соответствие</a:t>
            </a:r>
            <a:r>
              <a:rPr sz="1700" spc="-15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с</a:t>
            </a:r>
            <a:r>
              <a:rPr sz="1700" spc="15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действующими </a:t>
            </a:r>
            <a:r>
              <a:rPr sz="1700" dirty="0">
                <a:latin typeface="Tahoma"/>
                <a:cs typeface="Tahoma"/>
              </a:rPr>
              <a:t>СанПиН</a:t>
            </a:r>
            <a:endParaRPr sz="1700">
              <a:latin typeface="Tahoma"/>
              <a:cs typeface="Tahoma"/>
            </a:endParaRPr>
          </a:p>
          <a:p>
            <a:pPr marL="12700" marR="5715" algn="just">
              <a:lnSpc>
                <a:spcPct val="100000"/>
              </a:lnSpc>
              <a:spcBef>
                <a:spcPts val="600"/>
              </a:spcBef>
            </a:pPr>
            <a:r>
              <a:rPr sz="1700" dirty="0">
                <a:latin typeface="Tahoma"/>
                <a:cs typeface="Tahoma"/>
              </a:rPr>
              <a:t>П. </a:t>
            </a:r>
            <a:r>
              <a:rPr sz="1700" spc="-5" dirty="0">
                <a:latin typeface="Tahoma"/>
                <a:cs typeface="Tahoma"/>
              </a:rPr>
              <a:t>4.6: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включены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целевые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ориентиры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образования в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младенческом возрасте</a:t>
            </a:r>
            <a:r>
              <a:rPr sz="1700" spc="-5" dirty="0">
                <a:latin typeface="Tahoma"/>
                <a:cs typeface="Tahoma"/>
              </a:rPr>
              <a:t>, </a:t>
            </a:r>
            <a:r>
              <a:rPr sz="1700" dirty="0">
                <a:latin typeface="Tahoma"/>
                <a:cs typeface="Tahoma"/>
              </a:rPr>
              <a:t>а </a:t>
            </a:r>
            <a:r>
              <a:rPr sz="1700" spc="5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также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расширены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целевые ориентиры </a:t>
            </a:r>
            <a:r>
              <a:rPr sz="1700" dirty="0">
                <a:latin typeface="Tahoma"/>
                <a:cs typeface="Tahoma"/>
              </a:rPr>
              <a:t>в раннем </a:t>
            </a:r>
            <a:r>
              <a:rPr sz="1700" spc="-5" dirty="0">
                <a:latin typeface="Tahoma"/>
                <a:cs typeface="Tahoma"/>
              </a:rPr>
              <a:t>возрасте </a:t>
            </a:r>
            <a:r>
              <a:rPr sz="1700" dirty="0">
                <a:latin typeface="Tahoma"/>
                <a:cs typeface="Tahoma"/>
              </a:rPr>
              <a:t>и на </a:t>
            </a:r>
            <a:r>
              <a:rPr sz="1700" spc="-5" dirty="0">
                <a:latin typeface="Tahoma"/>
                <a:cs typeface="Tahoma"/>
              </a:rPr>
              <a:t>этапе завершения </a:t>
            </a:r>
            <a:r>
              <a:rPr sz="1700" dirty="0">
                <a:latin typeface="Tahoma"/>
                <a:cs typeface="Tahoma"/>
              </a:rPr>
              <a:t> дошкольного</a:t>
            </a:r>
            <a:r>
              <a:rPr sz="1700" spc="-10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образования</a:t>
            </a:r>
            <a:endParaRPr sz="17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70710" y="2879597"/>
            <a:ext cx="5455920" cy="127508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3600" dirty="0"/>
              <a:t>ФОП</a:t>
            </a:r>
            <a:r>
              <a:rPr sz="3600" spc="-40" dirty="0"/>
              <a:t> </a:t>
            </a:r>
            <a:r>
              <a:rPr sz="3600" spc="-5" dirty="0"/>
              <a:t>ДО</a:t>
            </a:r>
            <a:r>
              <a:rPr sz="3600" spc="-45" dirty="0"/>
              <a:t> </a:t>
            </a:r>
            <a:r>
              <a:rPr sz="3600" spc="-5" dirty="0"/>
              <a:t>соответствует</a:t>
            </a:r>
            <a:endParaRPr sz="3600"/>
          </a:p>
          <a:p>
            <a:pPr marL="140335" algn="ctr">
              <a:lnSpc>
                <a:spcPct val="100000"/>
              </a:lnSpc>
              <a:spcBef>
                <a:spcPts val="600"/>
              </a:spcBef>
            </a:pPr>
            <a:r>
              <a:rPr sz="3600" dirty="0"/>
              <a:t>ФГОС</a:t>
            </a:r>
            <a:r>
              <a:rPr sz="3600" spc="-50" dirty="0"/>
              <a:t> </a:t>
            </a:r>
            <a:r>
              <a:rPr sz="3600" spc="-5" dirty="0"/>
              <a:t>ДО</a:t>
            </a:r>
            <a:endParaRPr sz="36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2437" y="1372615"/>
            <a:ext cx="833945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500" b="1" spc="-5" dirty="0">
                <a:latin typeface="Tahoma"/>
                <a:cs typeface="Tahoma"/>
              </a:rPr>
              <a:t>«</a:t>
            </a:r>
            <a:r>
              <a:rPr sz="1500" spc="-5" dirty="0">
                <a:latin typeface="Tahoma"/>
                <a:cs typeface="Tahoma"/>
              </a:rPr>
              <a:t>Федеральная</a:t>
            </a:r>
            <a:r>
              <a:rPr sz="1500" spc="30" dirty="0">
                <a:latin typeface="Tahoma"/>
                <a:cs typeface="Tahoma"/>
              </a:rPr>
              <a:t> </a:t>
            </a:r>
            <a:r>
              <a:rPr sz="1500" dirty="0">
                <a:latin typeface="Tahoma"/>
                <a:cs typeface="Tahoma"/>
              </a:rPr>
              <a:t>программа</a:t>
            </a:r>
            <a:r>
              <a:rPr sz="1500" spc="2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позволяет</a:t>
            </a:r>
            <a:r>
              <a:rPr sz="1500" spc="2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реализовать</a:t>
            </a:r>
            <a:r>
              <a:rPr sz="1500" spc="2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несколько</a:t>
            </a:r>
            <a:r>
              <a:rPr sz="1500" spc="3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основополагающих</a:t>
            </a:r>
            <a:r>
              <a:rPr sz="1500" spc="40" dirty="0">
                <a:latin typeface="Tahoma"/>
                <a:cs typeface="Tahoma"/>
              </a:rPr>
              <a:t> </a:t>
            </a:r>
            <a:r>
              <a:rPr sz="1500" dirty="0">
                <a:latin typeface="Tahoma"/>
                <a:cs typeface="Tahoma"/>
              </a:rPr>
              <a:t>функций </a:t>
            </a:r>
            <a:r>
              <a:rPr sz="1500" spc="-45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дошкольного</a:t>
            </a:r>
            <a:r>
              <a:rPr sz="1500" spc="1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уровня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образования: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977888" y="1906015"/>
            <a:ext cx="1764664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18795" algn="l"/>
              </a:tabLst>
            </a:pPr>
            <a:r>
              <a:rPr sz="1500" b="1" dirty="0">
                <a:latin typeface="Tahoma"/>
                <a:cs typeface="Tahoma"/>
              </a:rPr>
              <a:t>как	</a:t>
            </a:r>
            <a:r>
              <a:rPr sz="1500" b="1" spc="-5" dirty="0">
                <a:latin typeface="Tahoma"/>
                <a:cs typeface="Tahoma"/>
              </a:rPr>
              <a:t>Гражданина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02437" y="1906015"/>
            <a:ext cx="6439535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35280" algn="l"/>
                <a:tab pos="1463040" algn="l"/>
                <a:tab pos="1750060" algn="l"/>
                <a:tab pos="3066415" algn="l"/>
                <a:tab pos="4046854" algn="l"/>
                <a:tab pos="5545455" algn="l"/>
              </a:tabLst>
            </a:pPr>
            <a:r>
              <a:rPr sz="1500" spc="-5" dirty="0">
                <a:latin typeface="Tahoma"/>
                <a:cs typeface="Tahoma"/>
              </a:rPr>
              <a:t>1.	</a:t>
            </a:r>
            <a:r>
              <a:rPr sz="1500" b="1" spc="-5" dirty="0">
                <a:latin typeface="Tahoma"/>
                <a:cs typeface="Tahoma"/>
              </a:rPr>
              <a:t>Обучение	</a:t>
            </a:r>
            <a:r>
              <a:rPr sz="1500" b="1" dirty="0">
                <a:latin typeface="Tahoma"/>
                <a:cs typeface="Tahoma"/>
              </a:rPr>
              <a:t>и	</a:t>
            </a:r>
            <a:r>
              <a:rPr sz="1500" b="1" spc="-5" dirty="0">
                <a:latin typeface="Tahoma"/>
                <a:cs typeface="Tahoma"/>
              </a:rPr>
              <a:t>воспитание	ребенка	дошкольного	возраста</a:t>
            </a:r>
            <a:endParaRPr sz="15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tabLst>
                <a:tab pos="1396365" algn="l"/>
                <a:tab pos="2812415" algn="l"/>
                <a:tab pos="4354830" algn="l"/>
                <a:tab pos="5093970" algn="l"/>
              </a:tabLst>
            </a:pPr>
            <a:r>
              <a:rPr sz="1500" b="1" spc="-10" dirty="0">
                <a:latin typeface="Tahoma"/>
                <a:cs typeface="Tahoma"/>
              </a:rPr>
              <a:t>Российской	</a:t>
            </a:r>
            <a:r>
              <a:rPr sz="1500" b="1" spc="-5" dirty="0">
                <a:latin typeface="Tahoma"/>
                <a:cs typeface="Tahoma"/>
              </a:rPr>
              <a:t>Федерации</a:t>
            </a:r>
            <a:r>
              <a:rPr sz="1500" spc="-5" dirty="0">
                <a:latin typeface="Tahoma"/>
                <a:cs typeface="Tahoma"/>
              </a:rPr>
              <a:t>,	формирование	</a:t>
            </a:r>
            <a:r>
              <a:rPr sz="1500" dirty="0">
                <a:latin typeface="Tahoma"/>
                <a:cs typeface="Tahoma"/>
              </a:rPr>
              <a:t>основ	</a:t>
            </a:r>
            <a:r>
              <a:rPr sz="1500" spc="-5" dirty="0">
                <a:latin typeface="Tahoma"/>
                <a:cs typeface="Tahoma"/>
              </a:rPr>
              <a:t>его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004052" y="2134311"/>
            <a:ext cx="2736850" cy="254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81125" algn="l"/>
                <a:tab pos="1724025" algn="l"/>
              </a:tabLst>
            </a:pPr>
            <a:r>
              <a:rPr sz="1500" spc="-5" dirty="0">
                <a:latin typeface="Tahoma"/>
                <a:cs typeface="Tahoma"/>
              </a:rPr>
              <a:t>гражданской	</a:t>
            </a:r>
            <a:r>
              <a:rPr sz="1500" dirty="0">
                <a:latin typeface="Tahoma"/>
                <a:cs typeface="Tahoma"/>
              </a:rPr>
              <a:t>и	</a:t>
            </a:r>
            <a:r>
              <a:rPr sz="1500" spc="-5" dirty="0">
                <a:latin typeface="Tahoma"/>
                <a:cs typeface="Tahoma"/>
              </a:rPr>
              <a:t>культурной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02437" y="2287270"/>
            <a:ext cx="8338184" cy="63500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1500" spc="-5" dirty="0">
                <a:latin typeface="Tahoma"/>
                <a:cs typeface="Tahoma"/>
              </a:rPr>
              <a:t>идентичности</a:t>
            </a:r>
            <a:r>
              <a:rPr sz="1500" spc="4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на</a:t>
            </a:r>
            <a:r>
              <a:rPr sz="1500" spc="2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соответствующем</a:t>
            </a:r>
            <a:r>
              <a:rPr sz="1500" spc="-1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его</a:t>
            </a:r>
            <a:r>
              <a:rPr sz="1500" spc="10" dirty="0">
                <a:latin typeface="Tahoma"/>
                <a:cs typeface="Tahoma"/>
              </a:rPr>
              <a:t> </a:t>
            </a:r>
            <a:r>
              <a:rPr sz="1500" dirty="0">
                <a:latin typeface="Tahoma"/>
                <a:cs typeface="Tahoma"/>
              </a:rPr>
              <a:t>возрасту </a:t>
            </a:r>
            <a:r>
              <a:rPr sz="1500" spc="-5" dirty="0">
                <a:latin typeface="Tahoma"/>
                <a:cs typeface="Tahoma"/>
              </a:rPr>
              <a:t>содержании</a:t>
            </a:r>
            <a:r>
              <a:rPr sz="1500" spc="1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доступными</a:t>
            </a:r>
            <a:r>
              <a:rPr sz="1500" spc="35" dirty="0">
                <a:latin typeface="Tahoma"/>
                <a:cs typeface="Tahoma"/>
              </a:rPr>
              <a:t> </a:t>
            </a:r>
            <a:r>
              <a:rPr sz="1500" dirty="0">
                <a:latin typeface="Tahoma"/>
                <a:cs typeface="Tahoma"/>
              </a:rPr>
              <a:t>средствами.</a:t>
            </a:r>
            <a:endParaRPr sz="15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  <a:tabLst>
                <a:tab pos="335280" algn="l"/>
                <a:tab pos="1324610" algn="l"/>
                <a:tab pos="2301875" algn="l"/>
                <a:tab pos="2938780" algn="l"/>
                <a:tab pos="4323080" algn="l"/>
                <a:tab pos="5633720" algn="l"/>
                <a:tab pos="6915150" algn="l"/>
                <a:tab pos="7663815" algn="l"/>
                <a:tab pos="7930515" algn="l"/>
              </a:tabLst>
            </a:pPr>
            <a:r>
              <a:rPr sz="1500" spc="-5" dirty="0">
                <a:latin typeface="Tahoma"/>
                <a:cs typeface="Tahoma"/>
              </a:rPr>
              <a:t>2</a:t>
            </a:r>
            <a:r>
              <a:rPr sz="1500" dirty="0">
                <a:latin typeface="Tahoma"/>
                <a:cs typeface="Tahoma"/>
              </a:rPr>
              <a:t>.	Созда</a:t>
            </a:r>
            <a:r>
              <a:rPr sz="1500" spc="5" dirty="0">
                <a:latin typeface="Tahoma"/>
                <a:cs typeface="Tahoma"/>
              </a:rPr>
              <a:t>н</a:t>
            </a:r>
            <a:r>
              <a:rPr sz="1500" spc="-10" dirty="0">
                <a:latin typeface="Tahoma"/>
                <a:cs typeface="Tahoma"/>
              </a:rPr>
              <a:t>и</a:t>
            </a:r>
            <a:r>
              <a:rPr sz="1500" dirty="0">
                <a:latin typeface="Tahoma"/>
                <a:cs typeface="Tahoma"/>
              </a:rPr>
              <a:t>е	</a:t>
            </a:r>
            <a:r>
              <a:rPr sz="1500" b="1" dirty="0">
                <a:latin typeface="Tahoma"/>
                <a:cs typeface="Tahoma"/>
              </a:rPr>
              <a:t>е</a:t>
            </a:r>
            <a:r>
              <a:rPr sz="1500" b="1" spc="5" dirty="0">
                <a:latin typeface="Tahoma"/>
                <a:cs typeface="Tahoma"/>
              </a:rPr>
              <a:t>д</a:t>
            </a:r>
            <a:r>
              <a:rPr sz="1500" b="1" spc="-10" dirty="0">
                <a:latin typeface="Tahoma"/>
                <a:cs typeface="Tahoma"/>
              </a:rPr>
              <a:t>и</a:t>
            </a:r>
            <a:r>
              <a:rPr sz="1500" b="1" spc="-5" dirty="0">
                <a:latin typeface="Tahoma"/>
                <a:cs typeface="Tahoma"/>
              </a:rPr>
              <a:t>но</a:t>
            </a:r>
            <a:r>
              <a:rPr sz="1500" b="1" spc="-10" dirty="0">
                <a:latin typeface="Tahoma"/>
                <a:cs typeface="Tahoma"/>
              </a:rPr>
              <a:t>г</a:t>
            </a:r>
            <a:r>
              <a:rPr sz="1500" b="1" dirty="0">
                <a:latin typeface="Tahoma"/>
                <a:cs typeface="Tahoma"/>
              </a:rPr>
              <a:t>о	</a:t>
            </a:r>
            <a:r>
              <a:rPr sz="1500" b="1" spc="-5" dirty="0">
                <a:latin typeface="Tahoma"/>
                <a:cs typeface="Tahoma"/>
              </a:rPr>
              <a:t>яд</a:t>
            </a:r>
            <a:r>
              <a:rPr sz="1500" b="1" dirty="0">
                <a:latin typeface="Tahoma"/>
                <a:cs typeface="Tahoma"/>
              </a:rPr>
              <a:t>ра	</a:t>
            </a:r>
            <a:r>
              <a:rPr sz="1500" b="1" spc="-5" dirty="0">
                <a:latin typeface="Tahoma"/>
                <a:cs typeface="Tahoma"/>
              </a:rPr>
              <a:t>содер</a:t>
            </a:r>
            <a:r>
              <a:rPr sz="1500" b="1" dirty="0">
                <a:latin typeface="Tahoma"/>
                <a:cs typeface="Tahoma"/>
              </a:rPr>
              <a:t>жан</a:t>
            </a:r>
            <a:r>
              <a:rPr sz="1500" b="1" spc="-10" dirty="0">
                <a:latin typeface="Tahoma"/>
                <a:cs typeface="Tahoma"/>
              </a:rPr>
              <a:t>и</a:t>
            </a:r>
            <a:r>
              <a:rPr sz="1500" b="1" dirty="0">
                <a:latin typeface="Tahoma"/>
                <a:cs typeface="Tahoma"/>
              </a:rPr>
              <a:t>я	</a:t>
            </a:r>
            <a:r>
              <a:rPr sz="1500" spc="-5" dirty="0">
                <a:latin typeface="Tahoma"/>
                <a:cs typeface="Tahoma"/>
              </a:rPr>
              <a:t>д</a:t>
            </a:r>
            <a:r>
              <a:rPr sz="1500" spc="-10" dirty="0">
                <a:latin typeface="Tahoma"/>
                <a:cs typeface="Tahoma"/>
              </a:rPr>
              <a:t>о</a:t>
            </a:r>
            <a:r>
              <a:rPr sz="1500" spc="-5" dirty="0">
                <a:latin typeface="Tahoma"/>
                <a:cs typeface="Tahoma"/>
              </a:rPr>
              <a:t>ш</a:t>
            </a:r>
            <a:r>
              <a:rPr sz="1500" spc="-10" dirty="0">
                <a:latin typeface="Tahoma"/>
                <a:cs typeface="Tahoma"/>
              </a:rPr>
              <a:t>к</a:t>
            </a:r>
            <a:r>
              <a:rPr sz="1500" dirty="0">
                <a:latin typeface="Tahoma"/>
                <a:cs typeface="Tahoma"/>
              </a:rPr>
              <a:t>ольного	образо</a:t>
            </a:r>
            <a:r>
              <a:rPr sz="1500" spc="5" dirty="0">
                <a:latin typeface="Tahoma"/>
                <a:cs typeface="Tahoma"/>
              </a:rPr>
              <a:t>в</a:t>
            </a:r>
            <a:r>
              <a:rPr sz="1500" dirty="0">
                <a:latin typeface="Tahoma"/>
                <a:cs typeface="Tahoma"/>
              </a:rPr>
              <a:t>а</a:t>
            </a:r>
            <a:r>
              <a:rPr sz="1500" spc="-5" dirty="0">
                <a:latin typeface="Tahoma"/>
                <a:cs typeface="Tahoma"/>
              </a:rPr>
              <a:t>н</a:t>
            </a:r>
            <a:r>
              <a:rPr sz="1500" spc="-10" dirty="0">
                <a:latin typeface="Tahoma"/>
                <a:cs typeface="Tahoma"/>
              </a:rPr>
              <a:t>и</a:t>
            </a:r>
            <a:r>
              <a:rPr sz="1500" dirty="0">
                <a:latin typeface="Tahoma"/>
                <a:cs typeface="Tahoma"/>
              </a:rPr>
              <a:t>я	(да</a:t>
            </a:r>
            <a:r>
              <a:rPr sz="1500" spc="-5" dirty="0">
                <a:latin typeface="Tahoma"/>
                <a:cs typeface="Tahoma"/>
              </a:rPr>
              <a:t>ле</a:t>
            </a:r>
            <a:r>
              <a:rPr sz="1500" dirty="0">
                <a:latin typeface="Tahoma"/>
                <a:cs typeface="Tahoma"/>
              </a:rPr>
              <a:t>е	–	</a:t>
            </a:r>
            <a:r>
              <a:rPr sz="1500" spc="-10" dirty="0">
                <a:latin typeface="Tahoma"/>
                <a:cs typeface="Tahoma"/>
              </a:rPr>
              <a:t>ДО</a:t>
            </a:r>
            <a:r>
              <a:rPr sz="1500" dirty="0">
                <a:latin typeface="Tahoma"/>
                <a:cs typeface="Tahoma"/>
              </a:rPr>
              <a:t>),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02437" y="2896870"/>
            <a:ext cx="8340725" cy="37153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350" algn="just">
              <a:lnSpc>
                <a:spcPct val="100000"/>
              </a:lnSpc>
              <a:spcBef>
                <a:spcPts val="100"/>
              </a:spcBef>
            </a:pPr>
            <a:r>
              <a:rPr sz="1500" spc="-5" dirty="0">
                <a:latin typeface="Tahoma"/>
                <a:cs typeface="Tahoma"/>
              </a:rPr>
              <a:t>ориентированного на приобщение детей </a:t>
            </a:r>
            <a:r>
              <a:rPr sz="1500" dirty="0">
                <a:latin typeface="Tahoma"/>
                <a:cs typeface="Tahoma"/>
              </a:rPr>
              <a:t>к </a:t>
            </a:r>
            <a:r>
              <a:rPr sz="1500" spc="-5" dirty="0">
                <a:latin typeface="Tahoma"/>
                <a:cs typeface="Tahoma"/>
              </a:rPr>
              <a:t>традиционным нравственным </a:t>
            </a:r>
            <a:r>
              <a:rPr sz="1500" dirty="0">
                <a:latin typeface="Tahoma"/>
                <a:cs typeface="Tahoma"/>
              </a:rPr>
              <a:t>и </a:t>
            </a:r>
            <a:r>
              <a:rPr sz="1500" spc="-5" dirty="0">
                <a:latin typeface="Tahoma"/>
                <a:cs typeface="Tahoma"/>
              </a:rPr>
              <a:t>социокультурным 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ценностям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российского</a:t>
            </a:r>
            <a:r>
              <a:rPr sz="1500" dirty="0">
                <a:latin typeface="Tahoma"/>
                <a:cs typeface="Tahoma"/>
              </a:rPr>
              <a:t> народа,</a:t>
            </a:r>
            <a:r>
              <a:rPr sz="1500" spc="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воспитание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подрастающего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поколения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как</a:t>
            </a:r>
            <a:r>
              <a:rPr sz="1500" dirty="0">
                <a:latin typeface="Tahoma"/>
                <a:cs typeface="Tahoma"/>
              </a:rPr>
              <a:t> знающего</a:t>
            </a:r>
            <a:r>
              <a:rPr sz="1500" spc="5" dirty="0">
                <a:latin typeface="Tahoma"/>
                <a:cs typeface="Tahoma"/>
              </a:rPr>
              <a:t> </a:t>
            </a:r>
            <a:r>
              <a:rPr sz="1500" dirty="0">
                <a:latin typeface="Tahoma"/>
                <a:cs typeface="Tahoma"/>
              </a:rPr>
              <a:t>и </a:t>
            </a:r>
            <a:r>
              <a:rPr sz="1500" spc="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уважающего</a:t>
            </a:r>
            <a:r>
              <a:rPr sz="1500" spc="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историю</a:t>
            </a:r>
            <a:r>
              <a:rPr sz="1500" spc="10" dirty="0">
                <a:latin typeface="Tahoma"/>
                <a:cs typeface="Tahoma"/>
              </a:rPr>
              <a:t> </a:t>
            </a:r>
            <a:r>
              <a:rPr sz="1500" dirty="0">
                <a:latin typeface="Tahoma"/>
                <a:cs typeface="Tahoma"/>
              </a:rPr>
              <a:t>и</a:t>
            </a:r>
            <a:r>
              <a:rPr sz="1500" spc="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культуру</a:t>
            </a:r>
            <a:r>
              <a:rPr sz="1500" spc="30" dirty="0">
                <a:latin typeface="Tahoma"/>
                <a:cs typeface="Tahoma"/>
              </a:rPr>
              <a:t> </a:t>
            </a:r>
            <a:r>
              <a:rPr sz="1500" dirty="0">
                <a:latin typeface="Tahoma"/>
                <a:cs typeface="Tahoma"/>
              </a:rPr>
              <a:t>своей </a:t>
            </a:r>
            <a:r>
              <a:rPr sz="1500" spc="-5" dirty="0">
                <a:latin typeface="Tahoma"/>
                <a:cs typeface="Tahoma"/>
              </a:rPr>
              <a:t>семьи,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большой </a:t>
            </a:r>
            <a:r>
              <a:rPr sz="1500" dirty="0">
                <a:latin typeface="Tahoma"/>
                <a:cs typeface="Tahoma"/>
              </a:rPr>
              <a:t>и</a:t>
            </a:r>
            <a:r>
              <a:rPr sz="1500" spc="15" dirty="0">
                <a:latin typeface="Tahoma"/>
                <a:cs typeface="Tahoma"/>
              </a:rPr>
              <a:t> </a:t>
            </a:r>
            <a:r>
              <a:rPr sz="1500" dirty="0">
                <a:latin typeface="Tahoma"/>
                <a:cs typeface="Tahoma"/>
              </a:rPr>
              <a:t>малой</a:t>
            </a:r>
            <a:r>
              <a:rPr sz="1500" spc="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Родины.</a:t>
            </a:r>
            <a:endParaRPr sz="1500">
              <a:latin typeface="Tahoma"/>
              <a:cs typeface="Tahoma"/>
            </a:endParaRPr>
          </a:p>
          <a:p>
            <a:pPr marL="12700" marR="5715" algn="just">
              <a:lnSpc>
                <a:spcPct val="100000"/>
              </a:lnSpc>
              <a:spcBef>
                <a:spcPts val="600"/>
              </a:spcBef>
            </a:pPr>
            <a:r>
              <a:rPr sz="1500" spc="-5" dirty="0">
                <a:latin typeface="Tahoma"/>
                <a:cs typeface="Tahoma"/>
              </a:rPr>
              <a:t>3. Создание </a:t>
            </a:r>
            <a:r>
              <a:rPr sz="1500" dirty="0">
                <a:latin typeface="Tahoma"/>
                <a:cs typeface="Tahoma"/>
              </a:rPr>
              <a:t>единого федерального </a:t>
            </a:r>
            <a:r>
              <a:rPr sz="1500" spc="-5" dirty="0">
                <a:latin typeface="Tahoma"/>
                <a:cs typeface="Tahoma"/>
              </a:rPr>
              <a:t>образовательного пространства воспитания </a:t>
            </a:r>
            <a:r>
              <a:rPr sz="1500" dirty="0">
                <a:latin typeface="Tahoma"/>
                <a:cs typeface="Tahoma"/>
              </a:rPr>
              <a:t>и </a:t>
            </a:r>
            <a:r>
              <a:rPr sz="1500" spc="-5" dirty="0">
                <a:latin typeface="Tahoma"/>
                <a:cs typeface="Tahoma"/>
              </a:rPr>
              <a:t>обучения 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детей </a:t>
            </a:r>
            <a:r>
              <a:rPr sz="1500" dirty="0">
                <a:latin typeface="Tahoma"/>
                <a:cs typeface="Tahoma"/>
              </a:rPr>
              <a:t>от </a:t>
            </a:r>
            <a:r>
              <a:rPr sz="1500" spc="-5" dirty="0">
                <a:latin typeface="Tahoma"/>
                <a:cs typeface="Tahoma"/>
              </a:rPr>
              <a:t>рождения </a:t>
            </a:r>
            <a:r>
              <a:rPr sz="1500" dirty="0">
                <a:latin typeface="Tahoma"/>
                <a:cs typeface="Tahoma"/>
              </a:rPr>
              <a:t>до </a:t>
            </a:r>
            <a:r>
              <a:rPr sz="1500" spc="-5" dirty="0">
                <a:latin typeface="Tahoma"/>
                <a:cs typeface="Tahoma"/>
              </a:rPr>
              <a:t>поступления </a:t>
            </a:r>
            <a:r>
              <a:rPr sz="1500" dirty="0">
                <a:latin typeface="Tahoma"/>
                <a:cs typeface="Tahoma"/>
              </a:rPr>
              <a:t>в </a:t>
            </a:r>
            <a:r>
              <a:rPr sz="1500" spc="-5" dirty="0">
                <a:latin typeface="Tahoma"/>
                <a:cs typeface="Tahoma"/>
              </a:rPr>
              <a:t>начальную школу, обеспечивающего ребенку </a:t>
            </a:r>
            <a:r>
              <a:rPr sz="1500" dirty="0">
                <a:latin typeface="Tahoma"/>
                <a:cs typeface="Tahoma"/>
              </a:rPr>
              <a:t>и </a:t>
            </a:r>
            <a:r>
              <a:rPr sz="1500" spc="-5" dirty="0">
                <a:latin typeface="Tahoma"/>
                <a:cs typeface="Tahoma"/>
              </a:rPr>
              <a:t>его 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родителям</a:t>
            </a:r>
            <a:r>
              <a:rPr sz="1500" dirty="0">
                <a:latin typeface="Tahoma"/>
                <a:cs typeface="Tahoma"/>
              </a:rPr>
              <a:t> (законным</a:t>
            </a:r>
            <a:r>
              <a:rPr sz="1500" spc="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представителям)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b="1" spc="-5" dirty="0">
                <a:latin typeface="Tahoma"/>
                <a:cs typeface="Tahoma"/>
              </a:rPr>
              <a:t>равные,</a:t>
            </a:r>
            <a:r>
              <a:rPr sz="1500" b="1" dirty="0">
                <a:latin typeface="Tahoma"/>
                <a:cs typeface="Tahoma"/>
              </a:rPr>
              <a:t> </a:t>
            </a:r>
            <a:r>
              <a:rPr sz="1500" b="1" spc="-5" dirty="0">
                <a:latin typeface="Tahoma"/>
                <a:cs typeface="Tahoma"/>
              </a:rPr>
              <a:t>качественные</a:t>
            </a:r>
            <a:r>
              <a:rPr sz="1500" b="1" dirty="0">
                <a:latin typeface="Tahoma"/>
                <a:cs typeface="Tahoma"/>
              </a:rPr>
              <a:t> </a:t>
            </a:r>
            <a:r>
              <a:rPr sz="1500" b="1" spc="-5" dirty="0">
                <a:latin typeface="Tahoma"/>
                <a:cs typeface="Tahoma"/>
              </a:rPr>
              <a:t>условия</a:t>
            </a:r>
            <a:r>
              <a:rPr sz="1500" b="1" dirty="0">
                <a:latin typeface="Tahoma"/>
                <a:cs typeface="Tahoma"/>
              </a:rPr>
              <a:t> </a:t>
            </a:r>
            <a:r>
              <a:rPr sz="1500" b="1" spc="-5" dirty="0">
                <a:latin typeface="Tahoma"/>
                <a:cs typeface="Tahoma"/>
              </a:rPr>
              <a:t>ДО</a:t>
            </a:r>
            <a:r>
              <a:rPr sz="1500" spc="-5" dirty="0">
                <a:latin typeface="Tahoma"/>
                <a:cs typeface="Tahoma"/>
              </a:rPr>
              <a:t>,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вне 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зависимости </a:t>
            </a:r>
            <a:r>
              <a:rPr sz="1500" dirty="0">
                <a:latin typeface="Tahoma"/>
                <a:cs typeface="Tahoma"/>
              </a:rPr>
              <a:t>от</a:t>
            </a:r>
            <a:r>
              <a:rPr sz="1500" spc="5" dirty="0">
                <a:latin typeface="Tahoma"/>
                <a:cs typeface="Tahoma"/>
              </a:rPr>
              <a:t> </a:t>
            </a:r>
            <a:r>
              <a:rPr sz="1500" dirty="0">
                <a:latin typeface="Tahoma"/>
                <a:cs typeface="Tahoma"/>
              </a:rPr>
              <a:t>места </a:t>
            </a:r>
            <a:r>
              <a:rPr sz="1500" spc="-5" dirty="0">
                <a:latin typeface="Tahoma"/>
                <a:cs typeface="Tahoma"/>
              </a:rPr>
              <a:t>проживания»</a:t>
            </a:r>
            <a:endParaRPr sz="15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950">
              <a:latin typeface="Tahoma"/>
              <a:cs typeface="Tahoma"/>
            </a:endParaRPr>
          </a:p>
          <a:p>
            <a:pPr marL="12700" marR="5080" algn="just">
              <a:lnSpc>
                <a:spcPct val="100000"/>
              </a:lnSpc>
            </a:pPr>
            <a:r>
              <a:rPr sz="1600" spc="-5" dirty="0">
                <a:latin typeface="Tahoma"/>
                <a:cs typeface="Tahoma"/>
              </a:rPr>
              <a:t>«Федеральная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программа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определяет</a:t>
            </a:r>
            <a:r>
              <a:rPr sz="1600" spc="-5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единые</a:t>
            </a:r>
            <a:r>
              <a:rPr sz="1600" b="1" dirty="0">
                <a:latin typeface="Tahoma"/>
                <a:cs typeface="Tahoma"/>
              </a:rPr>
              <a:t> для</a:t>
            </a:r>
            <a:r>
              <a:rPr sz="1600" b="1" spc="5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Российской</a:t>
            </a:r>
            <a:r>
              <a:rPr sz="1600" b="1" spc="459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Федерации </a:t>
            </a:r>
            <a:r>
              <a:rPr sz="1600" b="1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базовые </a:t>
            </a:r>
            <a:r>
              <a:rPr sz="1600" b="1" dirty="0">
                <a:latin typeface="Tahoma"/>
                <a:cs typeface="Tahoma"/>
              </a:rPr>
              <a:t>объем </a:t>
            </a:r>
            <a:r>
              <a:rPr sz="1600" b="1" spc="-5" dirty="0">
                <a:latin typeface="Tahoma"/>
                <a:cs typeface="Tahoma"/>
              </a:rPr>
              <a:t>и содержание ДО</a:t>
            </a:r>
            <a:r>
              <a:rPr sz="1600" spc="-5" dirty="0">
                <a:latin typeface="Tahoma"/>
                <a:cs typeface="Tahoma"/>
              </a:rPr>
              <a:t>, осваиваемые обучающимися в организациях, 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осуществляющих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образовательную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деятельность</a:t>
            </a:r>
            <a:r>
              <a:rPr sz="1600" spc="-5" dirty="0">
                <a:latin typeface="Tahoma"/>
                <a:cs typeface="Tahoma"/>
              </a:rPr>
              <a:t> (далее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–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ДОО),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и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планируемые </a:t>
            </a:r>
            <a:r>
              <a:rPr sz="1600" b="1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результаты</a:t>
            </a:r>
            <a:r>
              <a:rPr sz="1600" b="1" spc="50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освоения</a:t>
            </a:r>
            <a:r>
              <a:rPr sz="1600" b="1" spc="20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образовательной</a:t>
            </a:r>
            <a:r>
              <a:rPr sz="1600" b="1" spc="70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программы»</a:t>
            </a:r>
            <a:endParaRPr sz="16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550">
              <a:latin typeface="Tahoma"/>
              <a:cs typeface="Tahoma"/>
            </a:endParaRPr>
          </a:p>
          <a:p>
            <a:pPr marL="12700" marR="6985" algn="just">
              <a:lnSpc>
                <a:spcPct val="100000"/>
              </a:lnSpc>
            </a:pPr>
            <a:r>
              <a:rPr sz="1600" b="1" spc="-10" dirty="0">
                <a:latin typeface="Tahoma"/>
                <a:cs typeface="Tahoma"/>
              </a:rPr>
              <a:t>Содержание</a:t>
            </a:r>
            <a:r>
              <a:rPr sz="1600" b="1" spc="-5" dirty="0">
                <a:latin typeface="Tahoma"/>
                <a:cs typeface="Tahoma"/>
              </a:rPr>
              <a:t> и</a:t>
            </a:r>
            <a:r>
              <a:rPr sz="1600" b="1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планируемые</a:t>
            </a:r>
            <a:r>
              <a:rPr sz="1600" b="1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образовательные</a:t>
            </a:r>
            <a:r>
              <a:rPr sz="1600" b="1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результаты,</a:t>
            </a:r>
            <a:r>
              <a:rPr sz="1600" b="1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заявленные</a:t>
            </a:r>
            <a:r>
              <a:rPr sz="1600" b="1" spc="455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в </a:t>
            </a:r>
            <a:r>
              <a:rPr sz="1600" b="1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ФОП</a:t>
            </a:r>
            <a:r>
              <a:rPr sz="1600" b="1" spc="10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ДО,</a:t>
            </a:r>
            <a:r>
              <a:rPr sz="1600" b="1" spc="25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ОБЯЗАТЕЛЬНЫ</a:t>
            </a:r>
            <a:r>
              <a:rPr sz="1600" b="1" spc="70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для</a:t>
            </a:r>
            <a:r>
              <a:rPr sz="1600" b="1" spc="10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достижения</a:t>
            </a:r>
            <a:r>
              <a:rPr sz="1600" b="1" spc="35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в</a:t>
            </a:r>
            <a:r>
              <a:rPr sz="1600" b="1" spc="10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каждой</a:t>
            </a:r>
            <a:r>
              <a:rPr sz="1600" b="1" spc="20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ДОО</a:t>
            </a:r>
            <a:endParaRPr sz="1600">
              <a:latin typeface="Tahoma"/>
              <a:cs typeface="Tahoma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8204" y="188976"/>
            <a:ext cx="8927592" cy="1007363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103631" y="184404"/>
            <a:ext cx="8936990" cy="1016635"/>
          </a:xfrm>
          <a:prstGeom prst="rect">
            <a:avLst/>
          </a:prstGeom>
          <a:ln w="9144">
            <a:solidFill>
              <a:srgbClr val="000000"/>
            </a:solidFill>
          </a:ln>
        </p:spPr>
        <p:txBody>
          <a:bodyPr vert="horz" wrap="square" lIns="0" tIns="11811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30"/>
              </a:spcBef>
            </a:pPr>
            <a:r>
              <a:rPr sz="1800" spc="-5" dirty="0">
                <a:latin typeface="Tahoma"/>
                <a:cs typeface="Tahoma"/>
              </a:rPr>
              <a:t>Приказ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spc="-5" dirty="0">
                <a:latin typeface="Tahoma"/>
                <a:cs typeface="Tahoma"/>
              </a:rPr>
              <a:t>Министерства</a:t>
            </a:r>
            <a:r>
              <a:rPr sz="1800" spc="-15" dirty="0">
                <a:latin typeface="Tahoma"/>
                <a:cs typeface="Tahoma"/>
              </a:rPr>
              <a:t> </a:t>
            </a:r>
            <a:r>
              <a:rPr sz="1800" spc="-5" dirty="0">
                <a:latin typeface="Tahoma"/>
                <a:cs typeface="Tahoma"/>
              </a:rPr>
              <a:t>просвещения Российской</a:t>
            </a:r>
            <a:r>
              <a:rPr sz="1800" spc="-3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Федерации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от </a:t>
            </a:r>
            <a:r>
              <a:rPr sz="1800" spc="-5" dirty="0">
                <a:latin typeface="Tahoma"/>
                <a:cs typeface="Tahoma"/>
              </a:rPr>
              <a:t>25.11.2022</a:t>
            </a:r>
            <a:endParaRPr sz="1800">
              <a:latin typeface="Tahoma"/>
              <a:cs typeface="Tahoma"/>
            </a:endParaRPr>
          </a:p>
          <a:p>
            <a:pPr marL="768350" marR="763270" algn="ctr">
              <a:lnSpc>
                <a:spcPts val="2160"/>
              </a:lnSpc>
              <a:spcBef>
                <a:spcPts val="75"/>
              </a:spcBef>
            </a:pPr>
            <a:r>
              <a:rPr sz="1800" dirty="0">
                <a:latin typeface="Tahoma"/>
                <a:cs typeface="Tahoma"/>
              </a:rPr>
              <a:t>№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1028</a:t>
            </a:r>
            <a:r>
              <a:rPr sz="1800" spc="20" dirty="0">
                <a:latin typeface="Tahoma"/>
                <a:cs typeface="Tahoma"/>
              </a:rPr>
              <a:t> </a:t>
            </a:r>
            <a:r>
              <a:rPr sz="1800" spc="-5" dirty="0">
                <a:solidFill>
                  <a:srgbClr val="C00000"/>
                </a:solidFill>
                <a:latin typeface="Tahoma"/>
                <a:cs typeface="Tahoma"/>
              </a:rPr>
              <a:t>«Об</a:t>
            </a:r>
            <a:r>
              <a:rPr sz="1800" spc="15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1800" spc="-5" dirty="0">
                <a:solidFill>
                  <a:srgbClr val="C00000"/>
                </a:solidFill>
                <a:latin typeface="Tahoma"/>
                <a:cs typeface="Tahoma"/>
              </a:rPr>
              <a:t>утверждении</a:t>
            </a:r>
            <a:r>
              <a:rPr sz="1800" spc="-10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1800" spc="-5" dirty="0">
                <a:solidFill>
                  <a:srgbClr val="C00000"/>
                </a:solidFill>
                <a:latin typeface="Tahoma"/>
                <a:cs typeface="Tahoma"/>
              </a:rPr>
              <a:t>федеральной</a:t>
            </a:r>
            <a:r>
              <a:rPr sz="1800" spc="15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1800" spc="-5" dirty="0">
                <a:solidFill>
                  <a:srgbClr val="C00000"/>
                </a:solidFill>
                <a:latin typeface="Tahoma"/>
                <a:cs typeface="Tahoma"/>
              </a:rPr>
              <a:t>образовательной</a:t>
            </a:r>
            <a:r>
              <a:rPr sz="1800" spc="20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1800" spc="-5" dirty="0">
                <a:solidFill>
                  <a:srgbClr val="C00000"/>
                </a:solidFill>
                <a:latin typeface="Tahoma"/>
                <a:cs typeface="Tahoma"/>
              </a:rPr>
              <a:t>программы </a:t>
            </a:r>
            <a:r>
              <a:rPr sz="1800" spc="-545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1800" spc="-5" dirty="0">
                <a:solidFill>
                  <a:srgbClr val="C00000"/>
                </a:solidFill>
                <a:latin typeface="Tahoma"/>
                <a:cs typeface="Tahoma"/>
              </a:rPr>
              <a:t>дошкольного</a:t>
            </a:r>
            <a:r>
              <a:rPr sz="1800" spc="15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1800" spc="-5" dirty="0">
                <a:solidFill>
                  <a:srgbClr val="C00000"/>
                </a:solidFill>
                <a:latin typeface="Tahoma"/>
                <a:cs typeface="Tahoma"/>
              </a:rPr>
              <a:t>образования»</a:t>
            </a:r>
            <a:r>
              <a:rPr sz="1800" spc="35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1900" spc="-55" dirty="0">
                <a:latin typeface="Tahoma"/>
                <a:cs typeface="Tahoma"/>
              </a:rPr>
              <a:t>(зарегистрирован</a:t>
            </a:r>
            <a:r>
              <a:rPr sz="1900" spc="-25" dirty="0">
                <a:latin typeface="Tahoma"/>
                <a:cs typeface="Tahoma"/>
              </a:rPr>
              <a:t> </a:t>
            </a:r>
            <a:r>
              <a:rPr sz="1900" spc="-55" dirty="0">
                <a:latin typeface="Tahoma"/>
                <a:cs typeface="Tahoma"/>
              </a:rPr>
              <a:t>28.12.2022</a:t>
            </a:r>
            <a:r>
              <a:rPr sz="1900" spc="30" dirty="0">
                <a:latin typeface="Tahoma"/>
                <a:cs typeface="Tahoma"/>
              </a:rPr>
              <a:t> </a:t>
            </a:r>
            <a:r>
              <a:rPr sz="1900" spc="-114" dirty="0">
                <a:latin typeface="Tahoma"/>
                <a:cs typeface="Tahoma"/>
              </a:rPr>
              <a:t>№</a:t>
            </a:r>
            <a:r>
              <a:rPr sz="1900" spc="-40" dirty="0">
                <a:latin typeface="Tahoma"/>
                <a:cs typeface="Tahoma"/>
              </a:rPr>
              <a:t> </a:t>
            </a:r>
            <a:r>
              <a:rPr sz="1900" spc="-50" dirty="0">
                <a:latin typeface="Tahoma"/>
                <a:cs typeface="Tahoma"/>
              </a:rPr>
              <a:t>71847):</a:t>
            </a:r>
            <a:endParaRPr sz="1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66086" y="46735"/>
            <a:ext cx="52089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000000"/>
                </a:solidFill>
              </a:rPr>
              <a:t>Особенности</a:t>
            </a:r>
            <a:r>
              <a:rPr sz="2400" spc="-15" dirty="0">
                <a:solidFill>
                  <a:srgbClr val="000000"/>
                </a:solidFill>
              </a:rPr>
              <a:t> </a:t>
            </a:r>
            <a:r>
              <a:rPr sz="2400" spc="-5" dirty="0">
                <a:solidFill>
                  <a:srgbClr val="000000"/>
                </a:solidFill>
              </a:rPr>
              <a:t>структуры</a:t>
            </a:r>
            <a:r>
              <a:rPr sz="2400" spc="-10" dirty="0">
                <a:solidFill>
                  <a:srgbClr val="000000"/>
                </a:solidFill>
              </a:rPr>
              <a:t> </a:t>
            </a:r>
            <a:r>
              <a:rPr sz="2400" dirty="0">
                <a:solidFill>
                  <a:srgbClr val="000000"/>
                </a:solidFill>
              </a:rPr>
              <a:t>ФОП</a:t>
            </a:r>
            <a:r>
              <a:rPr sz="2400" spc="-20" dirty="0">
                <a:solidFill>
                  <a:srgbClr val="000000"/>
                </a:solidFill>
              </a:rPr>
              <a:t> </a:t>
            </a:r>
            <a:r>
              <a:rPr sz="2400" spc="-5" dirty="0">
                <a:solidFill>
                  <a:srgbClr val="000000"/>
                </a:solidFill>
              </a:rPr>
              <a:t>ДО</a:t>
            </a:r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186334" y="508253"/>
            <a:ext cx="8771255" cy="63373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32715" indent="-120650">
              <a:lnSpc>
                <a:spcPct val="100000"/>
              </a:lnSpc>
              <a:spcBef>
                <a:spcPts val="105"/>
              </a:spcBef>
              <a:buChar char="-"/>
              <a:tabLst>
                <a:tab pos="133350" algn="l"/>
              </a:tabLst>
            </a:pPr>
            <a:r>
              <a:rPr sz="1400" dirty="0">
                <a:latin typeface="Tahoma"/>
                <a:cs typeface="Tahoma"/>
              </a:rPr>
              <a:t>Структура</a:t>
            </a:r>
            <a:r>
              <a:rPr sz="1400" spc="-3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ООП</a:t>
            </a:r>
            <a:r>
              <a:rPr sz="1400" spc="-1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ДО:</a:t>
            </a:r>
            <a:r>
              <a:rPr sz="1400" spc="-2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целевой,</a:t>
            </a:r>
            <a:r>
              <a:rPr sz="1400" spc="-2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содержательный,</a:t>
            </a:r>
            <a:r>
              <a:rPr sz="1400" spc="-3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организационный</a:t>
            </a:r>
            <a:r>
              <a:rPr sz="1400" spc="-3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разделы</a:t>
            </a:r>
            <a:endParaRPr sz="14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Font typeface="Tahoma"/>
              <a:buChar char="-"/>
            </a:pPr>
            <a:endParaRPr sz="1250">
              <a:latin typeface="Tahoma"/>
              <a:cs typeface="Tahoma"/>
            </a:endParaRPr>
          </a:p>
          <a:p>
            <a:pPr marL="132715" indent="-120650">
              <a:lnSpc>
                <a:spcPct val="100000"/>
              </a:lnSpc>
              <a:buChar char="-"/>
              <a:tabLst>
                <a:tab pos="133350" algn="l"/>
              </a:tabLst>
            </a:pPr>
            <a:r>
              <a:rPr sz="1400" dirty="0">
                <a:latin typeface="Tahoma"/>
                <a:cs typeface="Tahoma"/>
              </a:rPr>
              <a:t>В</a:t>
            </a:r>
            <a:r>
              <a:rPr sz="1400" spc="-3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целевом</a:t>
            </a:r>
            <a:r>
              <a:rPr sz="1400" spc="-3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разделе:</a:t>
            </a:r>
            <a:endParaRPr sz="1400">
              <a:latin typeface="Tahoma"/>
              <a:cs typeface="Tahoma"/>
            </a:endParaRPr>
          </a:p>
          <a:p>
            <a:pPr marL="299085" indent="-287020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300" spc="-5" dirty="0">
                <a:latin typeface="Tahoma"/>
                <a:cs typeface="Tahoma"/>
              </a:rPr>
              <a:t>Пояснительная</a:t>
            </a:r>
            <a:r>
              <a:rPr sz="1300" spc="6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записка:</a:t>
            </a:r>
            <a:r>
              <a:rPr sz="1300" spc="4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цель,</a:t>
            </a:r>
            <a:r>
              <a:rPr sz="1300" spc="1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задачи,</a:t>
            </a:r>
            <a:r>
              <a:rPr sz="1300" spc="4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принципы,</a:t>
            </a:r>
            <a:r>
              <a:rPr sz="1300" spc="25" dirty="0">
                <a:latin typeface="Tahoma"/>
                <a:cs typeface="Tahoma"/>
              </a:rPr>
              <a:t> </a:t>
            </a:r>
            <a:r>
              <a:rPr sz="1300" spc="-10" dirty="0">
                <a:latin typeface="Tahoma"/>
                <a:cs typeface="Tahoma"/>
              </a:rPr>
              <a:t>подходы</a:t>
            </a:r>
            <a:r>
              <a:rPr sz="1300" spc="5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к</a:t>
            </a:r>
            <a:r>
              <a:rPr sz="1300" spc="2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формированию</a:t>
            </a:r>
            <a:r>
              <a:rPr sz="1300" spc="1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Программы</a:t>
            </a:r>
            <a:endParaRPr sz="1300">
              <a:latin typeface="Tahoma"/>
              <a:cs typeface="Tahoma"/>
            </a:endParaRPr>
          </a:p>
          <a:p>
            <a:pPr marL="29908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300" spc="-5" dirty="0">
                <a:latin typeface="Tahoma"/>
                <a:cs typeface="Tahoma"/>
              </a:rPr>
              <a:t>Планируемые</a:t>
            </a:r>
            <a:r>
              <a:rPr sz="1300" spc="30" dirty="0">
                <a:latin typeface="Tahoma"/>
                <a:cs typeface="Tahoma"/>
              </a:rPr>
              <a:t> </a:t>
            </a:r>
            <a:r>
              <a:rPr sz="1300" spc="-10" dirty="0">
                <a:latin typeface="Tahoma"/>
                <a:cs typeface="Tahoma"/>
              </a:rPr>
              <a:t>результаты</a:t>
            </a:r>
            <a:r>
              <a:rPr sz="1300" spc="4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реализации</a:t>
            </a:r>
            <a:r>
              <a:rPr sz="1300" spc="4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Программы</a:t>
            </a:r>
            <a:endParaRPr sz="1300">
              <a:latin typeface="Tahoma"/>
              <a:cs typeface="Tahoma"/>
            </a:endParaRPr>
          </a:p>
          <a:p>
            <a:pPr marL="29908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Педагогическая</a:t>
            </a:r>
            <a:r>
              <a:rPr sz="1300" spc="2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диагностика</a:t>
            </a:r>
            <a:r>
              <a:rPr sz="1300" spc="5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300" spc="-10" dirty="0">
                <a:solidFill>
                  <a:srgbClr val="FF0000"/>
                </a:solidFill>
                <a:latin typeface="Tahoma"/>
                <a:cs typeface="Tahoma"/>
              </a:rPr>
              <a:t>достижения</a:t>
            </a:r>
            <a:r>
              <a:rPr sz="1300" spc="4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планируемых</a:t>
            </a:r>
            <a:r>
              <a:rPr sz="1300" spc="4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300" spc="-10" dirty="0">
                <a:solidFill>
                  <a:srgbClr val="FF0000"/>
                </a:solidFill>
                <a:latin typeface="Tahoma"/>
                <a:cs typeface="Tahoma"/>
              </a:rPr>
              <a:t>результатов</a:t>
            </a:r>
            <a:endParaRPr sz="13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195"/>
              </a:spcBef>
            </a:pPr>
            <a:r>
              <a:rPr sz="1400" dirty="0">
                <a:latin typeface="Tahoma"/>
                <a:cs typeface="Tahoma"/>
              </a:rPr>
              <a:t>-</a:t>
            </a:r>
            <a:r>
              <a:rPr sz="1400" spc="-2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В</a:t>
            </a:r>
            <a:r>
              <a:rPr sz="1400" spc="-2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содержательном</a:t>
            </a:r>
            <a:r>
              <a:rPr sz="1400" spc="-3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разделе:</a:t>
            </a:r>
            <a:endParaRPr sz="1400">
              <a:latin typeface="Tahoma"/>
              <a:cs typeface="Tahoma"/>
            </a:endParaRPr>
          </a:p>
          <a:p>
            <a:pPr marL="299085" indent="-287020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300" spc="-5" dirty="0">
                <a:latin typeface="Tahoma"/>
                <a:cs typeface="Tahoma"/>
              </a:rPr>
              <a:t>Задачи</a:t>
            </a:r>
            <a:r>
              <a:rPr sz="1300" spc="1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и</a:t>
            </a:r>
            <a:r>
              <a:rPr sz="1300" spc="2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содержания</a:t>
            </a:r>
            <a:r>
              <a:rPr sz="1300" spc="4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образования</a:t>
            </a:r>
            <a:r>
              <a:rPr sz="1300" spc="3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(обучения</a:t>
            </a:r>
            <a:r>
              <a:rPr sz="1300" spc="2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и</a:t>
            </a:r>
            <a:r>
              <a:rPr sz="1300" spc="2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воспитания)</a:t>
            </a:r>
            <a:r>
              <a:rPr sz="1300" spc="6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по</a:t>
            </a:r>
            <a:r>
              <a:rPr sz="1300" spc="2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образовательным</a:t>
            </a:r>
            <a:r>
              <a:rPr sz="1300" spc="35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областям:</a:t>
            </a:r>
            <a:endParaRPr sz="1300">
              <a:latin typeface="Tahoma"/>
              <a:cs typeface="Tahoma"/>
            </a:endParaRPr>
          </a:p>
          <a:p>
            <a:pPr marL="733425" lvl="1" indent="-287020">
              <a:lnSpc>
                <a:spcPct val="100000"/>
              </a:lnSpc>
              <a:buFont typeface="Wingdings"/>
              <a:buChar char=""/>
              <a:tabLst>
                <a:tab pos="733425" algn="l"/>
                <a:tab pos="734060" algn="l"/>
              </a:tabLst>
            </a:pPr>
            <a:r>
              <a:rPr sz="1300" spc="-5" dirty="0">
                <a:latin typeface="Tahoma"/>
                <a:cs typeface="Tahoma"/>
              </a:rPr>
              <a:t>социально-коммуникативное</a:t>
            </a:r>
            <a:r>
              <a:rPr sz="1300" spc="2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развитие</a:t>
            </a:r>
            <a:endParaRPr sz="1300">
              <a:latin typeface="Tahoma"/>
              <a:cs typeface="Tahoma"/>
            </a:endParaRPr>
          </a:p>
          <a:p>
            <a:pPr marL="733425" lvl="1" indent="-287020">
              <a:lnSpc>
                <a:spcPct val="100000"/>
              </a:lnSpc>
              <a:buFont typeface="Wingdings"/>
              <a:buChar char=""/>
              <a:tabLst>
                <a:tab pos="733425" algn="l"/>
                <a:tab pos="734060" algn="l"/>
              </a:tabLst>
            </a:pPr>
            <a:r>
              <a:rPr sz="1300" spc="-5" dirty="0">
                <a:latin typeface="Tahoma"/>
                <a:cs typeface="Tahoma"/>
              </a:rPr>
              <a:t>познавательное</a:t>
            </a:r>
            <a:r>
              <a:rPr sz="1300" spc="25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развитие</a:t>
            </a:r>
            <a:endParaRPr sz="1300">
              <a:latin typeface="Tahoma"/>
              <a:cs typeface="Tahoma"/>
            </a:endParaRPr>
          </a:p>
          <a:p>
            <a:pPr marL="733425" lvl="1" indent="-287020">
              <a:lnSpc>
                <a:spcPct val="100000"/>
              </a:lnSpc>
              <a:buFont typeface="Wingdings"/>
              <a:buChar char=""/>
              <a:tabLst>
                <a:tab pos="733425" algn="l"/>
                <a:tab pos="734060" algn="l"/>
              </a:tabLst>
            </a:pPr>
            <a:r>
              <a:rPr sz="1300" spc="-5" dirty="0">
                <a:latin typeface="Tahoma"/>
                <a:cs typeface="Tahoma"/>
              </a:rPr>
              <a:t>речевое</a:t>
            </a:r>
            <a:r>
              <a:rPr sz="1300" spc="-3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развитие</a:t>
            </a:r>
            <a:endParaRPr sz="1300">
              <a:latin typeface="Tahoma"/>
              <a:cs typeface="Tahoma"/>
            </a:endParaRPr>
          </a:p>
          <a:p>
            <a:pPr marL="733425" lvl="1" indent="-287020">
              <a:lnSpc>
                <a:spcPct val="100000"/>
              </a:lnSpc>
              <a:buFont typeface="Wingdings"/>
              <a:buChar char=""/>
              <a:tabLst>
                <a:tab pos="733425" algn="l"/>
                <a:tab pos="734060" algn="l"/>
              </a:tabLst>
            </a:pPr>
            <a:r>
              <a:rPr sz="1300" spc="-5" dirty="0">
                <a:latin typeface="Tahoma"/>
                <a:cs typeface="Tahoma"/>
              </a:rPr>
              <a:t>художественно-эстетическое</a:t>
            </a:r>
            <a:r>
              <a:rPr sz="1300" spc="3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развитие</a:t>
            </a:r>
            <a:endParaRPr sz="1300">
              <a:latin typeface="Tahoma"/>
              <a:cs typeface="Tahoma"/>
            </a:endParaRPr>
          </a:p>
          <a:p>
            <a:pPr marL="733425" lvl="1" indent="-287020">
              <a:lnSpc>
                <a:spcPct val="100000"/>
              </a:lnSpc>
              <a:buFont typeface="Wingdings"/>
              <a:buChar char=""/>
              <a:tabLst>
                <a:tab pos="733425" algn="l"/>
                <a:tab pos="734060" algn="l"/>
              </a:tabLst>
            </a:pPr>
            <a:r>
              <a:rPr sz="1300" spc="-10" dirty="0">
                <a:latin typeface="Tahoma"/>
                <a:cs typeface="Tahoma"/>
              </a:rPr>
              <a:t>физическое</a:t>
            </a:r>
            <a:r>
              <a:rPr sz="1300" spc="1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развитие</a:t>
            </a:r>
            <a:endParaRPr sz="1300">
              <a:latin typeface="Tahoma"/>
              <a:cs typeface="Tahoma"/>
            </a:endParaRPr>
          </a:p>
          <a:p>
            <a:pPr marL="29908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Вариативные</a:t>
            </a:r>
            <a:r>
              <a:rPr sz="1300" spc="4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формы,</a:t>
            </a:r>
            <a:r>
              <a:rPr sz="1300" spc="-1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способы,</a:t>
            </a:r>
            <a:r>
              <a:rPr sz="13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методы</a:t>
            </a:r>
            <a:r>
              <a:rPr sz="1300" spc="2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и</a:t>
            </a:r>
            <a:r>
              <a:rPr sz="1300" spc="2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300" spc="-10" dirty="0">
                <a:solidFill>
                  <a:srgbClr val="FF0000"/>
                </a:solidFill>
                <a:latin typeface="Tahoma"/>
                <a:cs typeface="Tahoma"/>
              </a:rPr>
              <a:t>средства</a:t>
            </a:r>
            <a:r>
              <a:rPr sz="1300" spc="3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реализации</a:t>
            </a:r>
            <a:r>
              <a:rPr sz="1300" spc="4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Программы</a:t>
            </a:r>
            <a:endParaRPr sz="1300">
              <a:latin typeface="Tahoma"/>
              <a:cs typeface="Tahoma"/>
            </a:endParaRPr>
          </a:p>
          <a:p>
            <a:pPr marL="29908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Особенности</a:t>
            </a:r>
            <a:r>
              <a:rPr sz="1300" spc="5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образовательной</a:t>
            </a:r>
            <a:r>
              <a:rPr sz="1300" spc="5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300" spc="-10" dirty="0">
                <a:solidFill>
                  <a:srgbClr val="FF0000"/>
                </a:solidFill>
                <a:latin typeface="Tahoma"/>
                <a:cs typeface="Tahoma"/>
              </a:rPr>
              <a:t>деятельности</a:t>
            </a:r>
            <a:r>
              <a:rPr sz="1300" spc="7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разных</a:t>
            </a:r>
            <a:r>
              <a:rPr sz="1300" spc="1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300" spc="-10" dirty="0">
                <a:solidFill>
                  <a:srgbClr val="FF0000"/>
                </a:solidFill>
                <a:latin typeface="Tahoma"/>
                <a:cs typeface="Tahoma"/>
              </a:rPr>
              <a:t>видов</a:t>
            </a:r>
            <a:r>
              <a:rPr sz="1300" spc="2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и</a:t>
            </a:r>
            <a:r>
              <a:rPr sz="1300" spc="2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культурных</a:t>
            </a:r>
            <a:r>
              <a:rPr sz="1300" spc="4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практик</a:t>
            </a:r>
            <a:endParaRPr sz="1300">
              <a:latin typeface="Tahoma"/>
              <a:cs typeface="Tahoma"/>
            </a:endParaRPr>
          </a:p>
          <a:p>
            <a:pPr marL="299085" indent="-287020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Способы</a:t>
            </a:r>
            <a:r>
              <a:rPr sz="1300" spc="-1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и</a:t>
            </a:r>
            <a:r>
              <a:rPr sz="1300" spc="2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направления</a:t>
            </a:r>
            <a:r>
              <a:rPr sz="1300" spc="6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300" spc="-10" dirty="0">
                <a:solidFill>
                  <a:srgbClr val="FF0000"/>
                </a:solidFill>
                <a:latin typeface="Tahoma"/>
                <a:cs typeface="Tahoma"/>
              </a:rPr>
              <a:t>поддержки</a:t>
            </a:r>
            <a:r>
              <a:rPr sz="1300" spc="2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300" spc="-10" dirty="0">
                <a:solidFill>
                  <a:srgbClr val="FF0000"/>
                </a:solidFill>
                <a:latin typeface="Tahoma"/>
                <a:cs typeface="Tahoma"/>
              </a:rPr>
              <a:t>детской</a:t>
            </a:r>
            <a:r>
              <a:rPr sz="1300" spc="3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инициативы</a:t>
            </a:r>
            <a:endParaRPr sz="1300">
              <a:latin typeface="Tahoma"/>
              <a:cs typeface="Tahoma"/>
            </a:endParaRPr>
          </a:p>
          <a:p>
            <a:pPr marL="29908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300" spc="-5" dirty="0">
                <a:latin typeface="Tahoma"/>
                <a:cs typeface="Tahoma"/>
              </a:rPr>
              <a:t>Особенности</a:t>
            </a:r>
            <a:r>
              <a:rPr sz="1300" spc="4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взаимодействия</a:t>
            </a:r>
            <a:r>
              <a:rPr sz="1300" spc="6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педагогического</a:t>
            </a:r>
            <a:r>
              <a:rPr sz="130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коллектива</a:t>
            </a:r>
            <a:r>
              <a:rPr sz="1300" spc="5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с</a:t>
            </a:r>
            <a:r>
              <a:rPr sz="1300" spc="5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семьями</a:t>
            </a:r>
            <a:r>
              <a:rPr sz="1300" spc="5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обучающихся</a:t>
            </a:r>
            <a:endParaRPr sz="1300">
              <a:latin typeface="Tahoma"/>
              <a:cs typeface="Tahoma"/>
            </a:endParaRPr>
          </a:p>
          <a:p>
            <a:pPr marL="299085" marR="5080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300" spc="-5" dirty="0">
                <a:latin typeface="Tahoma"/>
                <a:cs typeface="Tahoma"/>
              </a:rPr>
              <a:t>Направления</a:t>
            </a:r>
            <a:r>
              <a:rPr sz="1300" spc="55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и</a:t>
            </a:r>
            <a:r>
              <a:rPr sz="1300" spc="5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задачи</a:t>
            </a:r>
            <a:r>
              <a:rPr sz="1300" spc="4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коррекционно-развивающей</a:t>
            </a:r>
            <a:r>
              <a:rPr sz="1300" spc="45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работы.</a:t>
            </a:r>
            <a:r>
              <a:rPr sz="1300" spc="4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Содержание</a:t>
            </a:r>
            <a:r>
              <a:rPr sz="1300" spc="55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коррекционно-развивающей</a:t>
            </a:r>
            <a:r>
              <a:rPr sz="1300" spc="6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работы </a:t>
            </a:r>
            <a:r>
              <a:rPr sz="1300" spc="-395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на</a:t>
            </a:r>
            <a:r>
              <a:rPr sz="1300" spc="1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уровне</a:t>
            </a:r>
            <a:r>
              <a:rPr sz="1300" spc="5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ДОО</a:t>
            </a:r>
            <a:endParaRPr sz="1300">
              <a:latin typeface="Tahoma"/>
              <a:cs typeface="Tahoma"/>
            </a:endParaRPr>
          </a:p>
          <a:p>
            <a:pPr marL="29908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Федеральная</a:t>
            </a:r>
            <a:r>
              <a:rPr sz="1300" spc="3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рабочая</a:t>
            </a:r>
            <a:r>
              <a:rPr sz="13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программа</a:t>
            </a:r>
            <a:r>
              <a:rPr sz="1300" spc="-2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воспитания</a:t>
            </a:r>
            <a:endParaRPr sz="13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195"/>
              </a:spcBef>
            </a:pPr>
            <a:r>
              <a:rPr sz="1400" dirty="0">
                <a:latin typeface="Tahoma"/>
                <a:cs typeface="Tahoma"/>
              </a:rPr>
              <a:t>-</a:t>
            </a:r>
            <a:r>
              <a:rPr sz="1400" spc="-2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В</a:t>
            </a:r>
            <a:r>
              <a:rPr sz="1400" spc="-2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организационном</a:t>
            </a:r>
            <a:r>
              <a:rPr sz="1400" spc="-3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разделе:</a:t>
            </a:r>
            <a:endParaRPr sz="1400">
              <a:latin typeface="Tahoma"/>
              <a:cs typeface="Tahoma"/>
            </a:endParaRPr>
          </a:p>
          <a:p>
            <a:pPr marL="299085" indent="-287020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300" spc="-5" dirty="0">
                <a:latin typeface="Tahoma"/>
                <a:cs typeface="Tahoma"/>
              </a:rPr>
              <a:t>Психолого-педагогические</a:t>
            </a:r>
            <a:r>
              <a:rPr sz="1300" spc="5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условия</a:t>
            </a:r>
            <a:r>
              <a:rPr sz="130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реализации</a:t>
            </a:r>
            <a:r>
              <a:rPr sz="1300" spc="3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Программы</a:t>
            </a:r>
            <a:endParaRPr sz="1300">
              <a:latin typeface="Tahoma"/>
              <a:cs typeface="Tahoma"/>
            </a:endParaRPr>
          </a:p>
          <a:p>
            <a:pPr marL="29908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300" spc="-5" dirty="0">
                <a:latin typeface="Tahoma"/>
                <a:cs typeface="Tahoma"/>
              </a:rPr>
              <a:t>Особенности</a:t>
            </a:r>
            <a:r>
              <a:rPr sz="1300" spc="4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организации</a:t>
            </a:r>
            <a:r>
              <a:rPr sz="1300" spc="35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развивающей</a:t>
            </a:r>
            <a:r>
              <a:rPr sz="1300" spc="5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предметно-пространственной</a:t>
            </a:r>
            <a:r>
              <a:rPr sz="1300" spc="75" dirty="0">
                <a:latin typeface="Tahoma"/>
                <a:cs typeface="Tahoma"/>
              </a:rPr>
              <a:t> </a:t>
            </a:r>
            <a:r>
              <a:rPr sz="1300" spc="-10" dirty="0">
                <a:latin typeface="Tahoma"/>
                <a:cs typeface="Tahoma"/>
              </a:rPr>
              <a:t>среды</a:t>
            </a:r>
            <a:endParaRPr sz="1300">
              <a:latin typeface="Tahoma"/>
              <a:cs typeface="Tahoma"/>
            </a:endParaRPr>
          </a:p>
          <a:p>
            <a:pPr marL="299085" marR="571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  <a:tab pos="2492375" algn="l"/>
                <a:tab pos="3644900" algn="l"/>
                <a:tab pos="4734560" algn="l"/>
                <a:tab pos="6125845" algn="l"/>
                <a:tab pos="7478395" algn="l"/>
                <a:tab pos="8663940" algn="l"/>
              </a:tabLst>
            </a:pPr>
            <a:r>
              <a:rPr sz="1300" spc="-5" dirty="0">
                <a:latin typeface="Tahoma"/>
                <a:cs typeface="Tahoma"/>
              </a:rPr>
              <a:t>М</a:t>
            </a:r>
            <a:r>
              <a:rPr sz="1300" spc="5" dirty="0">
                <a:latin typeface="Tahoma"/>
                <a:cs typeface="Tahoma"/>
              </a:rPr>
              <a:t>а</a:t>
            </a:r>
            <a:r>
              <a:rPr sz="1300" spc="-10" dirty="0">
                <a:latin typeface="Tahoma"/>
                <a:cs typeface="Tahoma"/>
              </a:rPr>
              <a:t>те</a:t>
            </a:r>
            <a:r>
              <a:rPr sz="1300" spc="-5" dirty="0">
                <a:latin typeface="Tahoma"/>
                <a:cs typeface="Tahoma"/>
              </a:rPr>
              <a:t>р</a:t>
            </a:r>
            <a:r>
              <a:rPr sz="1300" spc="-10" dirty="0">
                <a:latin typeface="Tahoma"/>
                <a:cs typeface="Tahoma"/>
              </a:rPr>
              <a:t>и</a:t>
            </a:r>
            <a:r>
              <a:rPr sz="1300" spc="-5" dirty="0">
                <a:latin typeface="Tahoma"/>
                <a:cs typeface="Tahoma"/>
              </a:rPr>
              <a:t>а</a:t>
            </a:r>
            <a:r>
              <a:rPr sz="1300" spc="5" dirty="0">
                <a:latin typeface="Tahoma"/>
                <a:cs typeface="Tahoma"/>
              </a:rPr>
              <a:t>л</a:t>
            </a:r>
            <a:r>
              <a:rPr sz="1300" spc="-10" dirty="0">
                <a:latin typeface="Tahoma"/>
                <a:cs typeface="Tahoma"/>
              </a:rPr>
              <a:t>ьн</a:t>
            </a:r>
            <a:r>
              <a:rPr sz="1300" spc="10" dirty="0">
                <a:latin typeface="Tahoma"/>
                <a:cs typeface="Tahoma"/>
              </a:rPr>
              <a:t>о</a:t>
            </a:r>
            <a:r>
              <a:rPr sz="1300" dirty="0">
                <a:latin typeface="Tahoma"/>
                <a:cs typeface="Tahoma"/>
              </a:rPr>
              <a:t>-</a:t>
            </a:r>
            <a:r>
              <a:rPr sz="1300" spc="-10" dirty="0">
                <a:latin typeface="Tahoma"/>
                <a:cs typeface="Tahoma"/>
              </a:rPr>
              <a:t>те</a:t>
            </a:r>
            <a:r>
              <a:rPr sz="1300" dirty="0">
                <a:latin typeface="Tahoma"/>
                <a:cs typeface="Tahoma"/>
              </a:rPr>
              <a:t>х</a:t>
            </a:r>
            <a:r>
              <a:rPr sz="1300" spc="-5" dirty="0">
                <a:latin typeface="Tahoma"/>
                <a:cs typeface="Tahoma"/>
              </a:rPr>
              <a:t>н</a:t>
            </a:r>
            <a:r>
              <a:rPr sz="1300" spc="10" dirty="0">
                <a:latin typeface="Tahoma"/>
                <a:cs typeface="Tahoma"/>
              </a:rPr>
              <a:t>и</a:t>
            </a:r>
            <a:r>
              <a:rPr sz="1300" spc="-5" dirty="0">
                <a:latin typeface="Tahoma"/>
                <a:cs typeface="Tahoma"/>
              </a:rPr>
              <a:t>ч</a:t>
            </a:r>
            <a:r>
              <a:rPr sz="1300" spc="-10" dirty="0">
                <a:latin typeface="Tahoma"/>
                <a:cs typeface="Tahoma"/>
              </a:rPr>
              <a:t>е</a:t>
            </a:r>
            <a:r>
              <a:rPr sz="1300" spc="-5" dirty="0">
                <a:latin typeface="Tahoma"/>
                <a:cs typeface="Tahoma"/>
              </a:rPr>
              <a:t>с</a:t>
            </a:r>
            <a:r>
              <a:rPr sz="1300" spc="-10" dirty="0">
                <a:latin typeface="Tahoma"/>
                <a:cs typeface="Tahoma"/>
              </a:rPr>
              <a:t>к</a:t>
            </a:r>
            <a:r>
              <a:rPr sz="1300" dirty="0">
                <a:latin typeface="Tahoma"/>
                <a:cs typeface="Tahoma"/>
              </a:rPr>
              <a:t>о</a:t>
            </a:r>
            <a:r>
              <a:rPr sz="1300" spc="-5" dirty="0">
                <a:latin typeface="Tahoma"/>
                <a:cs typeface="Tahoma"/>
              </a:rPr>
              <a:t>е</a:t>
            </a:r>
            <a:r>
              <a:rPr sz="1300" dirty="0">
                <a:latin typeface="Tahoma"/>
                <a:cs typeface="Tahoma"/>
              </a:rPr>
              <a:t>	</a:t>
            </a:r>
            <a:r>
              <a:rPr sz="1300" spc="-5" dirty="0">
                <a:latin typeface="Tahoma"/>
                <a:cs typeface="Tahoma"/>
              </a:rPr>
              <a:t>о</a:t>
            </a:r>
            <a:r>
              <a:rPr sz="1300" spc="-10" dirty="0">
                <a:latin typeface="Tahoma"/>
                <a:cs typeface="Tahoma"/>
              </a:rPr>
              <a:t>бе</a:t>
            </a:r>
            <a:r>
              <a:rPr sz="1300" spc="-5" dirty="0">
                <a:latin typeface="Tahoma"/>
                <a:cs typeface="Tahoma"/>
              </a:rPr>
              <a:t>с</a:t>
            </a:r>
            <a:r>
              <a:rPr sz="1300" spc="-10" dirty="0">
                <a:latin typeface="Tahoma"/>
                <a:cs typeface="Tahoma"/>
              </a:rPr>
              <a:t>п</a:t>
            </a:r>
            <a:r>
              <a:rPr sz="1300" spc="-5" dirty="0">
                <a:latin typeface="Tahoma"/>
                <a:cs typeface="Tahoma"/>
              </a:rPr>
              <a:t>еч</a:t>
            </a:r>
            <a:r>
              <a:rPr sz="1300" spc="-10" dirty="0">
                <a:latin typeface="Tahoma"/>
                <a:cs typeface="Tahoma"/>
              </a:rPr>
              <a:t>е</a:t>
            </a:r>
            <a:r>
              <a:rPr sz="1300" spc="-5" dirty="0">
                <a:latin typeface="Tahoma"/>
                <a:cs typeface="Tahoma"/>
              </a:rPr>
              <a:t>н</a:t>
            </a:r>
            <a:r>
              <a:rPr sz="1300" spc="-10" dirty="0">
                <a:latin typeface="Tahoma"/>
                <a:cs typeface="Tahoma"/>
              </a:rPr>
              <a:t>и</a:t>
            </a:r>
            <a:r>
              <a:rPr sz="1300" spc="-5" dirty="0">
                <a:latin typeface="Tahoma"/>
                <a:cs typeface="Tahoma"/>
              </a:rPr>
              <a:t>е</a:t>
            </a:r>
            <a:r>
              <a:rPr sz="1300" dirty="0">
                <a:latin typeface="Tahoma"/>
                <a:cs typeface="Tahoma"/>
              </a:rPr>
              <a:t>	</a:t>
            </a:r>
            <a:r>
              <a:rPr sz="1300" spc="-10" dirty="0">
                <a:latin typeface="Tahoma"/>
                <a:cs typeface="Tahoma"/>
              </a:rPr>
              <a:t>П</a:t>
            </a:r>
            <a:r>
              <a:rPr sz="1300" spc="-5" dirty="0">
                <a:latin typeface="Tahoma"/>
                <a:cs typeface="Tahoma"/>
              </a:rPr>
              <a:t>ро</a:t>
            </a:r>
            <a:r>
              <a:rPr sz="1300" spc="-20" dirty="0">
                <a:latin typeface="Tahoma"/>
                <a:cs typeface="Tahoma"/>
              </a:rPr>
              <a:t>г</a:t>
            </a:r>
            <a:r>
              <a:rPr sz="1300" spc="-5" dirty="0">
                <a:latin typeface="Tahoma"/>
                <a:cs typeface="Tahoma"/>
              </a:rPr>
              <a:t>р</a:t>
            </a:r>
            <a:r>
              <a:rPr sz="1300" dirty="0">
                <a:latin typeface="Tahoma"/>
                <a:cs typeface="Tahoma"/>
              </a:rPr>
              <a:t>а</a:t>
            </a:r>
            <a:r>
              <a:rPr sz="1300" spc="-5" dirty="0">
                <a:latin typeface="Tahoma"/>
                <a:cs typeface="Tahoma"/>
              </a:rPr>
              <a:t>мм</a:t>
            </a:r>
            <a:r>
              <a:rPr sz="1300" spc="-15" dirty="0">
                <a:latin typeface="Tahoma"/>
                <a:cs typeface="Tahoma"/>
              </a:rPr>
              <a:t>ы</a:t>
            </a:r>
            <a:r>
              <a:rPr sz="1300" spc="-5" dirty="0">
                <a:latin typeface="Tahoma"/>
                <a:cs typeface="Tahoma"/>
              </a:rPr>
              <a:t>,</a:t>
            </a:r>
            <a:r>
              <a:rPr sz="1300" dirty="0">
                <a:latin typeface="Tahoma"/>
                <a:cs typeface="Tahoma"/>
              </a:rPr>
              <a:t>	</a:t>
            </a:r>
            <a:r>
              <a:rPr sz="1300" spc="-5" dirty="0">
                <a:latin typeface="Tahoma"/>
                <a:cs typeface="Tahoma"/>
              </a:rPr>
              <a:t>о</a:t>
            </a:r>
            <a:r>
              <a:rPr sz="1300" spc="-10" dirty="0">
                <a:latin typeface="Tahoma"/>
                <a:cs typeface="Tahoma"/>
              </a:rPr>
              <a:t>бе</a:t>
            </a:r>
            <a:r>
              <a:rPr sz="1300" spc="-5" dirty="0">
                <a:latin typeface="Tahoma"/>
                <a:cs typeface="Tahoma"/>
              </a:rPr>
              <a:t>с</a:t>
            </a:r>
            <a:r>
              <a:rPr sz="1300" spc="-10" dirty="0">
                <a:latin typeface="Tahoma"/>
                <a:cs typeface="Tahoma"/>
              </a:rPr>
              <a:t>п</a:t>
            </a:r>
            <a:r>
              <a:rPr sz="1300" spc="-5" dirty="0">
                <a:latin typeface="Tahoma"/>
                <a:cs typeface="Tahoma"/>
              </a:rPr>
              <a:t>еч</a:t>
            </a:r>
            <a:r>
              <a:rPr sz="1300" spc="-10" dirty="0">
                <a:latin typeface="Tahoma"/>
                <a:cs typeface="Tahoma"/>
              </a:rPr>
              <a:t>е</a:t>
            </a:r>
            <a:r>
              <a:rPr sz="1300" spc="10" dirty="0">
                <a:latin typeface="Tahoma"/>
                <a:cs typeface="Tahoma"/>
              </a:rPr>
              <a:t>н</a:t>
            </a:r>
            <a:r>
              <a:rPr sz="1300" spc="-5" dirty="0">
                <a:latin typeface="Tahoma"/>
                <a:cs typeface="Tahoma"/>
              </a:rPr>
              <a:t>н</a:t>
            </a:r>
            <a:r>
              <a:rPr sz="1300" dirty="0">
                <a:latin typeface="Tahoma"/>
                <a:cs typeface="Tahoma"/>
              </a:rPr>
              <a:t>о</a:t>
            </a:r>
            <a:r>
              <a:rPr sz="1300" spc="-10" dirty="0">
                <a:latin typeface="Tahoma"/>
                <a:cs typeface="Tahoma"/>
              </a:rPr>
              <a:t>ст</a:t>
            </a:r>
            <a:r>
              <a:rPr sz="1300" spc="-5" dirty="0">
                <a:latin typeface="Tahoma"/>
                <a:cs typeface="Tahoma"/>
              </a:rPr>
              <a:t>ь</a:t>
            </a:r>
            <a:r>
              <a:rPr sz="1300" dirty="0">
                <a:latin typeface="Tahoma"/>
                <a:cs typeface="Tahoma"/>
              </a:rPr>
              <a:t>	</a:t>
            </a:r>
            <a:r>
              <a:rPr sz="1300" spc="-5" dirty="0">
                <a:latin typeface="Tahoma"/>
                <a:cs typeface="Tahoma"/>
              </a:rPr>
              <a:t>м</a:t>
            </a:r>
            <a:r>
              <a:rPr sz="1300" spc="5" dirty="0">
                <a:latin typeface="Tahoma"/>
                <a:cs typeface="Tahoma"/>
              </a:rPr>
              <a:t>е</a:t>
            </a:r>
            <a:r>
              <a:rPr sz="1300" spc="-10" dirty="0">
                <a:latin typeface="Tahoma"/>
                <a:cs typeface="Tahoma"/>
              </a:rPr>
              <a:t>т</a:t>
            </a:r>
            <a:r>
              <a:rPr sz="1300" spc="-5" dirty="0">
                <a:latin typeface="Tahoma"/>
                <a:cs typeface="Tahoma"/>
              </a:rPr>
              <a:t>о</a:t>
            </a:r>
            <a:r>
              <a:rPr sz="1300" spc="-10" dirty="0">
                <a:latin typeface="Tahoma"/>
                <a:cs typeface="Tahoma"/>
              </a:rPr>
              <a:t>дич</a:t>
            </a:r>
            <a:r>
              <a:rPr sz="1300" spc="-5" dirty="0">
                <a:latin typeface="Tahoma"/>
                <a:cs typeface="Tahoma"/>
              </a:rPr>
              <a:t>е</a:t>
            </a:r>
            <a:r>
              <a:rPr sz="1300" spc="-10" dirty="0">
                <a:latin typeface="Tahoma"/>
                <a:cs typeface="Tahoma"/>
              </a:rPr>
              <a:t>с</a:t>
            </a:r>
            <a:r>
              <a:rPr sz="1300" spc="-5" dirty="0">
                <a:latin typeface="Tahoma"/>
                <a:cs typeface="Tahoma"/>
              </a:rPr>
              <a:t>к</a:t>
            </a:r>
            <a:r>
              <a:rPr sz="1300" spc="-10" dirty="0">
                <a:latin typeface="Tahoma"/>
                <a:cs typeface="Tahoma"/>
              </a:rPr>
              <a:t>и</a:t>
            </a:r>
            <a:r>
              <a:rPr sz="1300" spc="5" dirty="0">
                <a:latin typeface="Tahoma"/>
                <a:cs typeface="Tahoma"/>
              </a:rPr>
              <a:t>м</a:t>
            </a:r>
            <a:r>
              <a:rPr sz="1300" spc="-5" dirty="0">
                <a:latin typeface="Tahoma"/>
                <a:cs typeface="Tahoma"/>
              </a:rPr>
              <a:t>и</a:t>
            </a:r>
            <a:r>
              <a:rPr sz="1300" dirty="0">
                <a:latin typeface="Tahoma"/>
                <a:cs typeface="Tahoma"/>
              </a:rPr>
              <a:t>	</a:t>
            </a:r>
            <a:r>
              <a:rPr sz="1300" spc="-5" dirty="0">
                <a:latin typeface="Tahoma"/>
                <a:cs typeface="Tahoma"/>
              </a:rPr>
              <a:t>м</a:t>
            </a:r>
            <a:r>
              <a:rPr sz="1300" spc="5" dirty="0">
                <a:latin typeface="Tahoma"/>
                <a:cs typeface="Tahoma"/>
              </a:rPr>
              <a:t>а</a:t>
            </a:r>
            <a:r>
              <a:rPr sz="1300" spc="-10" dirty="0">
                <a:latin typeface="Tahoma"/>
                <a:cs typeface="Tahoma"/>
              </a:rPr>
              <a:t>т</a:t>
            </a:r>
            <a:r>
              <a:rPr sz="1300" spc="5" dirty="0">
                <a:latin typeface="Tahoma"/>
                <a:cs typeface="Tahoma"/>
              </a:rPr>
              <a:t>е</a:t>
            </a:r>
            <a:r>
              <a:rPr sz="1300" spc="-5" dirty="0">
                <a:latin typeface="Tahoma"/>
                <a:cs typeface="Tahoma"/>
              </a:rPr>
              <a:t>риалами</a:t>
            </a:r>
            <a:r>
              <a:rPr sz="1300" dirty="0">
                <a:latin typeface="Tahoma"/>
                <a:cs typeface="Tahoma"/>
              </a:rPr>
              <a:t>	</a:t>
            </a:r>
            <a:r>
              <a:rPr sz="1300" spc="-5" dirty="0">
                <a:latin typeface="Tahoma"/>
                <a:cs typeface="Tahoma"/>
              </a:rPr>
              <a:t>и  </a:t>
            </a:r>
            <a:r>
              <a:rPr sz="1300" spc="-10" dirty="0">
                <a:latin typeface="Tahoma"/>
                <a:cs typeface="Tahoma"/>
              </a:rPr>
              <a:t>средствами</a:t>
            </a:r>
            <a:r>
              <a:rPr sz="1300" spc="25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обучения</a:t>
            </a:r>
            <a:r>
              <a:rPr sz="1300" spc="2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и</a:t>
            </a:r>
            <a:r>
              <a:rPr sz="1300" spc="15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воспитания</a:t>
            </a:r>
            <a:endParaRPr sz="1300">
              <a:latin typeface="Tahoma"/>
              <a:cs typeface="Tahoma"/>
            </a:endParaRPr>
          </a:p>
          <a:p>
            <a:pPr marL="299085" marR="5080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  <a:tab pos="1306830" algn="l"/>
                <a:tab pos="2147570" algn="l"/>
                <a:tab pos="3394710" algn="l"/>
                <a:tab pos="4583430" algn="l"/>
                <a:tab pos="6025515" algn="l"/>
                <a:tab pos="7281545" algn="l"/>
                <a:tab pos="8486775" algn="l"/>
              </a:tabLst>
            </a:pPr>
            <a:r>
              <a:rPr sz="1300" spc="-10" dirty="0">
                <a:solidFill>
                  <a:srgbClr val="FF0000"/>
                </a:solidFill>
                <a:latin typeface="Tahoma"/>
                <a:cs typeface="Tahoma"/>
              </a:rPr>
              <a:t>П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р</a:t>
            </a:r>
            <a:r>
              <a:rPr sz="1300" spc="-10" dirty="0">
                <a:solidFill>
                  <a:srgbClr val="FF0000"/>
                </a:solidFill>
                <a:latin typeface="Tahoma"/>
                <a:cs typeface="Tahoma"/>
              </a:rPr>
              <a:t>им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ерный</a:t>
            </a:r>
            <a:r>
              <a:rPr sz="1300" dirty="0">
                <a:solidFill>
                  <a:srgbClr val="FF0000"/>
                </a:solidFill>
                <a:latin typeface="Tahoma"/>
                <a:cs typeface="Tahoma"/>
              </a:rPr>
              <a:t>	</a:t>
            </a:r>
            <a:r>
              <a:rPr sz="1300" spc="5" dirty="0">
                <a:solidFill>
                  <a:srgbClr val="FF0000"/>
                </a:solidFill>
                <a:latin typeface="Tahoma"/>
                <a:cs typeface="Tahoma"/>
              </a:rPr>
              <a:t>п</a:t>
            </a:r>
            <a:r>
              <a:rPr sz="1300" spc="-10" dirty="0">
                <a:solidFill>
                  <a:srgbClr val="FF0000"/>
                </a:solidFill>
                <a:latin typeface="Tahoma"/>
                <a:cs typeface="Tahoma"/>
              </a:rPr>
              <a:t>е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р</a:t>
            </a:r>
            <a:r>
              <a:rPr sz="1300" spc="-10" dirty="0">
                <a:solidFill>
                  <a:srgbClr val="FF0000"/>
                </a:solidFill>
                <a:latin typeface="Tahoma"/>
                <a:cs typeface="Tahoma"/>
              </a:rPr>
              <a:t>е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ч</a:t>
            </a:r>
            <a:r>
              <a:rPr sz="1300" spc="-10" dirty="0">
                <a:solidFill>
                  <a:srgbClr val="FF0000"/>
                </a:solidFill>
                <a:latin typeface="Tahoma"/>
                <a:cs typeface="Tahoma"/>
              </a:rPr>
              <a:t>е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нь</a:t>
            </a:r>
            <a:r>
              <a:rPr sz="1300" dirty="0">
                <a:solidFill>
                  <a:srgbClr val="FF0000"/>
                </a:solidFill>
                <a:latin typeface="Tahoma"/>
                <a:cs typeface="Tahoma"/>
              </a:rPr>
              <a:t>	</a:t>
            </a:r>
            <a:r>
              <a:rPr sz="1300" spc="-10" dirty="0">
                <a:solidFill>
                  <a:srgbClr val="FF0000"/>
                </a:solidFill>
                <a:latin typeface="Tahoma"/>
                <a:cs typeface="Tahoma"/>
              </a:rPr>
              <a:t>л</a:t>
            </a:r>
            <a:r>
              <a:rPr sz="1300" spc="5" dirty="0">
                <a:solidFill>
                  <a:srgbClr val="FF0000"/>
                </a:solidFill>
                <a:latin typeface="Tahoma"/>
                <a:cs typeface="Tahoma"/>
              </a:rPr>
              <a:t>и</a:t>
            </a:r>
            <a:r>
              <a:rPr sz="1300" spc="-10" dirty="0">
                <a:solidFill>
                  <a:srgbClr val="FF0000"/>
                </a:solidFill>
                <a:latin typeface="Tahoma"/>
                <a:cs typeface="Tahoma"/>
              </a:rPr>
              <a:t>те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р</a:t>
            </a:r>
            <a:r>
              <a:rPr sz="1300" spc="5" dirty="0">
                <a:solidFill>
                  <a:srgbClr val="FF0000"/>
                </a:solidFill>
                <a:latin typeface="Tahoma"/>
                <a:cs typeface="Tahoma"/>
              </a:rPr>
              <a:t>а</a:t>
            </a:r>
            <a:r>
              <a:rPr sz="1300" spc="-10" dirty="0">
                <a:solidFill>
                  <a:srgbClr val="FF0000"/>
                </a:solidFill>
                <a:latin typeface="Tahoma"/>
                <a:cs typeface="Tahoma"/>
              </a:rPr>
              <a:t>ту</a:t>
            </a:r>
            <a:r>
              <a:rPr sz="1300" dirty="0">
                <a:solidFill>
                  <a:srgbClr val="FF0000"/>
                </a:solidFill>
                <a:latin typeface="Tahoma"/>
                <a:cs typeface="Tahoma"/>
              </a:rPr>
              <a:t>р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ны</a:t>
            </a:r>
            <a:r>
              <a:rPr sz="1300" spc="-15" dirty="0">
                <a:solidFill>
                  <a:srgbClr val="FF0000"/>
                </a:solidFill>
                <a:latin typeface="Tahoma"/>
                <a:cs typeface="Tahoma"/>
              </a:rPr>
              <a:t>х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,</a:t>
            </a:r>
            <a:r>
              <a:rPr sz="1300" dirty="0">
                <a:solidFill>
                  <a:srgbClr val="FF0000"/>
                </a:solidFill>
                <a:latin typeface="Tahoma"/>
                <a:cs typeface="Tahoma"/>
              </a:rPr>
              <a:t>	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музык</a:t>
            </a:r>
            <a:r>
              <a:rPr sz="1300" spc="10" dirty="0">
                <a:solidFill>
                  <a:srgbClr val="FF0000"/>
                </a:solidFill>
                <a:latin typeface="Tahoma"/>
                <a:cs typeface="Tahoma"/>
              </a:rPr>
              <a:t>а</a:t>
            </a:r>
            <a:r>
              <a:rPr sz="1300" spc="-10" dirty="0">
                <a:solidFill>
                  <a:srgbClr val="FF0000"/>
                </a:solidFill>
                <a:latin typeface="Tahoma"/>
                <a:cs typeface="Tahoma"/>
              </a:rPr>
              <a:t>льн</a:t>
            </a:r>
            <a:r>
              <a:rPr sz="1300" spc="10" dirty="0">
                <a:solidFill>
                  <a:srgbClr val="FF0000"/>
                </a:solidFill>
                <a:latin typeface="Tahoma"/>
                <a:cs typeface="Tahoma"/>
              </a:rPr>
              <a:t>ы</a:t>
            </a:r>
            <a:r>
              <a:rPr sz="1300" spc="-15" dirty="0">
                <a:solidFill>
                  <a:srgbClr val="FF0000"/>
                </a:solidFill>
                <a:latin typeface="Tahoma"/>
                <a:cs typeface="Tahoma"/>
              </a:rPr>
              <a:t>х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,</a:t>
            </a:r>
            <a:r>
              <a:rPr sz="1300" dirty="0">
                <a:solidFill>
                  <a:srgbClr val="FF0000"/>
                </a:solidFill>
                <a:latin typeface="Tahoma"/>
                <a:cs typeface="Tahoma"/>
              </a:rPr>
              <a:t>	</a:t>
            </a:r>
            <a:r>
              <a:rPr sz="1300" spc="-15" dirty="0">
                <a:solidFill>
                  <a:srgbClr val="FF0000"/>
                </a:solidFill>
                <a:latin typeface="Tahoma"/>
                <a:cs typeface="Tahoma"/>
              </a:rPr>
              <a:t>х</a:t>
            </a:r>
            <a:r>
              <a:rPr sz="1300" spc="-10" dirty="0">
                <a:solidFill>
                  <a:srgbClr val="FF0000"/>
                </a:solidFill>
                <a:latin typeface="Tahoma"/>
                <a:cs typeface="Tahoma"/>
              </a:rPr>
              <a:t>уд</a:t>
            </a:r>
            <a:r>
              <a:rPr sz="1300" spc="5" dirty="0">
                <a:solidFill>
                  <a:srgbClr val="FF0000"/>
                </a:solidFill>
                <a:latin typeface="Tahoma"/>
                <a:cs typeface="Tahoma"/>
              </a:rPr>
              <a:t>о</a:t>
            </a:r>
            <a:r>
              <a:rPr sz="1300" spc="-10" dirty="0">
                <a:solidFill>
                  <a:srgbClr val="FF0000"/>
                </a:solidFill>
                <a:latin typeface="Tahoma"/>
                <a:cs typeface="Tahoma"/>
              </a:rPr>
              <a:t>ж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е</a:t>
            </a:r>
            <a:r>
              <a:rPr sz="1300" spc="-10" dirty="0">
                <a:solidFill>
                  <a:srgbClr val="FF0000"/>
                </a:solidFill>
                <a:latin typeface="Tahoma"/>
                <a:cs typeface="Tahoma"/>
              </a:rPr>
              <a:t>с</a:t>
            </a:r>
            <a:r>
              <a:rPr sz="1300" dirty="0">
                <a:solidFill>
                  <a:srgbClr val="FF0000"/>
                </a:solidFill>
                <a:latin typeface="Tahoma"/>
                <a:cs typeface="Tahoma"/>
              </a:rPr>
              <a:t>т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в</a:t>
            </a:r>
            <a:r>
              <a:rPr sz="1300" spc="5" dirty="0">
                <a:solidFill>
                  <a:srgbClr val="FF0000"/>
                </a:solidFill>
                <a:latin typeface="Tahoma"/>
                <a:cs typeface="Tahoma"/>
              </a:rPr>
              <a:t>е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нных,</a:t>
            </a:r>
            <a:r>
              <a:rPr sz="1300" dirty="0">
                <a:solidFill>
                  <a:srgbClr val="FF0000"/>
                </a:solidFill>
                <a:latin typeface="Tahoma"/>
                <a:cs typeface="Tahoma"/>
              </a:rPr>
              <a:t>	</a:t>
            </a:r>
            <a:r>
              <a:rPr sz="1300" spc="5" dirty="0">
                <a:solidFill>
                  <a:srgbClr val="FF0000"/>
                </a:solidFill>
                <a:latin typeface="Tahoma"/>
                <a:cs typeface="Tahoma"/>
              </a:rPr>
              <a:t>а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ни</a:t>
            </a:r>
            <a:r>
              <a:rPr sz="1300" spc="5" dirty="0">
                <a:solidFill>
                  <a:srgbClr val="FF0000"/>
                </a:solidFill>
                <a:latin typeface="Tahoma"/>
                <a:cs typeface="Tahoma"/>
              </a:rPr>
              <a:t>м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а</a:t>
            </a:r>
            <a:r>
              <a:rPr sz="1300" dirty="0">
                <a:solidFill>
                  <a:srgbClr val="FF0000"/>
                </a:solidFill>
                <a:latin typeface="Tahoma"/>
                <a:cs typeface="Tahoma"/>
              </a:rPr>
              <a:t>ц</a:t>
            </a:r>
            <a:r>
              <a:rPr sz="1300" spc="-10" dirty="0">
                <a:solidFill>
                  <a:srgbClr val="FF0000"/>
                </a:solidFill>
                <a:latin typeface="Tahoma"/>
                <a:cs typeface="Tahoma"/>
              </a:rPr>
              <a:t>и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онных</a:t>
            </a:r>
            <a:r>
              <a:rPr sz="1300" dirty="0">
                <a:solidFill>
                  <a:srgbClr val="FF0000"/>
                </a:solidFill>
                <a:latin typeface="Tahoma"/>
                <a:cs typeface="Tahoma"/>
              </a:rPr>
              <a:t>	</a:t>
            </a:r>
            <a:r>
              <a:rPr sz="1300" spc="-10" dirty="0">
                <a:solidFill>
                  <a:srgbClr val="FF0000"/>
                </a:solidFill>
                <a:latin typeface="Tahoma"/>
                <a:cs typeface="Tahoma"/>
              </a:rPr>
              <a:t>п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ро</a:t>
            </a:r>
            <a:r>
              <a:rPr sz="1300" spc="-10" dirty="0">
                <a:solidFill>
                  <a:srgbClr val="FF0000"/>
                </a:solidFill>
                <a:latin typeface="Tahoma"/>
                <a:cs typeface="Tahoma"/>
              </a:rPr>
              <a:t>изв</a:t>
            </a:r>
            <a:r>
              <a:rPr sz="1300" spc="5" dirty="0">
                <a:solidFill>
                  <a:srgbClr val="FF0000"/>
                </a:solidFill>
                <a:latin typeface="Tahoma"/>
                <a:cs typeface="Tahoma"/>
              </a:rPr>
              <a:t>е</a:t>
            </a:r>
            <a:r>
              <a:rPr sz="1300" spc="-10" dirty="0">
                <a:solidFill>
                  <a:srgbClr val="FF0000"/>
                </a:solidFill>
                <a:latin typeface="Tahoma"/>
                <a:cs typeface="Tahoma"/>
              </a:rPr>
              <a:t>де</a:t>
            </a:r>
            <a:r>
              <a:rPr sz="1300" spc="5" dirty="0">
                <a:solidFill>
                  <a:srgbClr val="FF0000"/>
                </a:solidFill>
                <a:latin typeface="Tahoma"/>
                <a:cs typeface="Tahoma"/>
              </a:rPr>
              <a:t>н</a:t>
            </a:r>
            <a:r>
              <a:rPr sz="1300" spc="-10" dirty="0">
                <a:solidFill>
                  <a:srgbClr val="FF0000"/>
                </a:solidFill>
                <a:latin typeface="Tahoma"/>
                <a:cs typeface="Tahoma"/>
              </a:rPr>
              <a:t>и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й</a:t>
            </a:r>
            <a:r>
              <a:rPr sz="1300" dirty="0">
                <a:solidFill>
                  <a:srgbClr val="FF0000"/>
                </a:solidFill>
                <a:latin typeface="Tahoma"/>
                <a:cs typeface="Tahoma"/>
              </a:rPr>
              <a:t>	д</a:t>
            </a:r>
            <a:r>
              <a:rPr sz="1300" spc="-10" dirty="0">
                <a:solidFill>
                  <a:srgbClr val="FF0000"/>
                </a:solidFill>
                <a:latin typeface="Tahoma"/>
                <a:cs typeface="Tahoma"/>
              </a:rPr>
              <a:t>ля  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реализации</a:t>
            </a:r>
            <a:r>
              <a:rPr sz="1300" spc="4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Программы</a:t>
            </a:r>
            <a:endParaRPr sz="1300">
              <a:latin typeface="Tahoma"/>
              <a:cs typeface="Tahoma"/>
            </a:endParaRPr>
          </a:p>
          <a:p>
            <a:pPr marL="29908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300" spc="-5" dirty="0">
                <a:latin typeface="Tahoma"/>
                <a:cs typeface="Tahoma"/>
              </a:rPr>
              <a:t>Кадровые</a:t>
            </a:r>
            <a:r>
              <a:rPr sz="130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условия</a:t>
            </a:r>
            <a:r>
              <a:rPr sz="1300" spc="1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реализации</a:t>
            </a:r>
            <a:r>
              <a:rPr sz="1300" spc="35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Программы</a:t>
            </a:r>
            <a:endParaRPr sz="1300">
              <a:latin typeface="Tahoma"/>
              <a:cs typeface="Tahoma"/>
            </a:endParaRPr>
          </a:p>
          <a:p>
            <a:pPr marL="29908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300" spc="-5" dirty="0">
                <a:solidFill>
                  <a:srgbClr val="0D0D0D"/>
                </a:solidFill>
                <a:latin typeface="Tahoma"/>
                <a:cs typeface="Tahoma"/>
              </a:rPr>
              <a:t>Примерный</a:t>
            </a:r>
            <a:r>
              <a:rPr sz="1300" spc="10" dirty="0">
                <a:solidFill>
                  <a:srgbClr val="0D0D0D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0D0D0D"/>
                </a:solidFill>
                <a:latin typeface="Tahoma"/>
                <a:cs typeface="Tahoma"/>
              </a:rPr>
              <a:t>режим</a:t>
            </a:r>
            <a:r>
              <a:rPr sz="1300" spc="15" dirty="0">
                <a:solidFill>
                  <a:srgbClr val="0D0D0D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0D0D0D"/>
                </a:solidFill>
                <a:latin typeface="Tahoma"/>
                <a:cs typeface="Tahoma"/>
              </a:rPr>
              <a:t>и</a:t>
            </a:r>
            <a:r>
              <a:rPr sz="1300" spc="20" dirty="0">
                <a:solidFill>
                  <a:srgbClr val="0D0D0D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0D0D0D"/>
                </a:solidFill>
                <a:latin typeface="Tahoma"/>
                <a:cs typeface="Tahoma"/>
              </a:rPr>
              <a:t>распорядок </a:t>
            </a:r>
            <a:r>
              <a:rPr sz="1300" spc="-10" dirty="0">
                <a:solidFill>
                  <a:srgbClr val="0D0D0D"/>
                </a:solidFill>
                <a:latin typeface="Tahoma"/>
                <a:cs typeface="Tahoma"/>
              </a:rPr>
              <a:t>дня</a:t>
            </a:r>
            <a:r>
              <a:rPr sz="1300" spc="30" dirty="0">
                <a:solidFill>
                  <a:srgbClr val="0D0D0D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0D0D0D"/>
                </a:solidFill>
                <a:latin typeface="Tahoma"/>
                <a:cs typeface="Tahoma"/>
              </a:rPr>
              <a:t>в</a:t>
            </a:r>
            <a:r>
              <a:rPr sz="1300" spc="5" dirty="0">
                <a:solidFill>
                  <a:srgbClr val="0D0D0D"/>
                </a:solidFill>
                <a:latin typeface="Tahoma"/>
                <a:cs typeface="Tahoma"/>
              </a:rPr>
              <a:t> </a:t>
            </a:r>
            <a:r>
              <a:rPr sz="1300" spc="-10" dirty="0">
                <a:solidFill>
                  <a:srgbClr val="0D0D0D"/>
                </a:solidFill>
                <a:latin typeface="Tahoma"/>
                <a:cs typeface="Tahoma"/>
              </a:rPr>
              <a:t>дошкольных</a:t>
            </a:r>
            <a:r>
              <a:rPr sz="1300" spc="20" dirty="0">
                <a:solidFill>
                  <a:srgbClr val="0D0D0D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0D0D0D"/>
                </a:solidFill>
                <a:latin typeface="Tahoma"/>
                <a:cs typeface="Tahoma"/>
              </a:rPr>
              <a:t>группах</a:t>
            </a:r>
            <a:endParaRPr sz="1300">
              <a:latin typeface="Tahoma"/>
              <a:cs typeface="Tahoma"/>
            </a:endParaRPr>
          </a:p>
          <a:p>
            <a:pPr marL="29908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Федеральный</a:t>
            </a:r>
            <a:r>
              <a:rPr sz="1300" spc="4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календарный</a:t>
            </a:r>
            <a:r>
              <a:rPr sz="1300" spc="4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план</a:t>
            </a:r>
            <a:r>
              <a:rPr sz="1300" spc="3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300" spc="-10" dirty="0">
                <a:solidFill>
                  <a:srgbClr val="FF0000"/>
                </a:solidFill>
                <a:latin typeface="Tahoma"/>
                <a:cs typeface="Tahoma"/>
              </a:rPr>
              <a:t>воспитательной</a:t>
            </a:r>
            <a:r>
              <a:rPr sz="1300" spc="6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работы</a:t>
            </a:r>
            <a:endParaRPr sz="13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05482" y="76327"/>
            <a:ext cx="5729605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500" spc="-5" dirty="0">
                <a:solidFill>
                  <a:srgbClr val="000000"/>
                </a:solidFill>
              </a:rPr>
              <a:t>Особенности</a:t>
            </a:r>
            <a:r>
              <a:rPr sz="2500" spc="-10" dirty="0">
                <a:solidFill>
                  <a:srgbClr val="000000"/>
                </a:solidFill>
              </a:rPr>
              <a:t> содержания</a:t>
            </a:r>
            <a:r>
              <a:rPr sz="2500" spc="-20" dirty="0">
                <a:solidFill>
                  <a:srgbClr val="000000"/>
                </a:solidFill>
              </a:rPr>
              <a:t> </a:t>
            </a:r>
            <a:r>
              <a:rPr sz="2500" spc="-5" dirty="0">
                <a:solidFill>
                  <a:srgbClr val="000000"/>
                </a:solidFill>
              </a:rPr>
              <a:t>ФОП</a:t>
            </a:r>
            <a:r>
              <a:rPr sz="2500" spc="-10" dirty="0">
                <a:solidFill>
                  <a:srgbClr val="000000"/>
                </a:solidFill>
              </a:rPr>
              <a:t> ДО</a:t>
            </a:r>
            <a:endParaRPr sz="25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1920" y="1196339"/>
            <a:ext cx="327659" cy="32766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618540" y="777366"/>
            <a:ext cx="8341359" cy="1229995"/>
          </a:xfrm>
          <a:prstGeom prst="rect">
            <a:avLst/>
          </a:prstGeom>
        </p:spPr>
        <p:txBody>
          <a:bodyPr vert="horz" wrap="square" lIns="0" tIns="104139" rIns="0" bIns="0" rtlCol="0">
            <a:spAutoFit/>
          </a:bodyPr>
          <a:lstStyle/>
          <a:p>
            <a:pPr marL="3008630">
              <a:lnSpc>
                <a:spcPct val="100000"/>
              </a:lnSpc>
              <a:spcBef>
                <a:spcPts val="819"/>
              </a:spcBef>
            </a:pPr>
            <a:r>
              <a:rPr sz="1800" b="1" u="heavy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Общие</a:t>
            </a:r>
            <a:r>
              <a:rPr sz="1800" b="1" u="heavy" spc="-45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 </a:t>
            </a:r>
            <a:r>
              <a:rPr sz="1800" b="1" u="heavy" spc="-5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положения:</a:t>
            </a:r>
            <a:endParaRPr sz="1800">
              <a:latin typeface="Tahoma"/>
              <a:cs typeface="Tahoma"/>
            </a:endParaRPr>
          </a:p>
          <a:p>
            <a:pPr marL="142240" indent="-129539">
              <a:lnSpc>
                <a:spcPct val="100000"/>
              </a:lnSpc>
              <a:spcBef>
                <a:spcPts val="600"/>
              </a:spcBef>
              <a:buChar char="-"/>
              <a:tabLst>
                <a:tab pos="142240" algn="l"/>
              </a:tabLst>
            </a:pPr>
            <a:r>
              <a:rPr sz="1500" spc="-5" dirty="0">
                <a:latin typeface="Tahoma"/>
                <a:cs typeface="Tahoma"/>
              </a:rPr>
              <a:t>Опора</a:t>
            </a:r>
            <a:r>
              <a:rPr sz="1500" spc="2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Программы</a:t>
            </a:r>
            <a:r>
              <a:rPr sz="1500" spc="2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на</a:t>
            </a:r>
            <a:r>
              <a:rPr sz="1500" spc="25" dirty="0">
                <a:latin typeface="Tahoma"/>
                <a:cs typeface="Tahoma"/>
              </a:rPr>
              <a:t> </a:t>
            </a:r>
            <a:r>
              <a:rPr sz="1500" spc="-10" dirty="0">
                <a:latin typeface="Tahoma"/>
                <a:cs typeface="Tahoma"/>
              </a:rPr>
              <a:t>принципы</a:t>
            </a:r>
            <a:r>
              <a:rPr sz="1500" spc="7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дошкольного</a:t>
            </a:r>
            <a:r>
              <a:rPr sz="1500" spc="2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образования,</a:t>
            </a:r>
            <a:r>
              <a:rPr sz="1500" spc="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зафиксированные</a:t>
            </a:r>
            <a:r>
              <a:rPr sz="1500" spc="40" dirty="0">
                <a:latin typeface="Tahoma"/>
                <a:cs typeface="Tahoma"/>
              </a:rPr>
              <a:t> </a:t>
            </a:r>
            <a:r>
              <a:rPr sz="1500" dirty="0">
                <a:latin typeface="Tahoma"/>
                <a:cs typeface="Tahoma"/>
              </a:rPr>
              <a:t>во </a:t>
            </a:r>
            <a:r>
              <a:rPr sz="1500" spc="-5" dirty="0">
                <a:latin typeface="Tahoma"/>
                <a:cs typeface="Tahoma"/>
              </a:rPr>
              <a:t>ФГОС</a:t>
            </a:r>
            <a:r>
              <a:rPr sz="1500" spc="30" dirty="0">
                <a:latin typeface="Tahoma"/>
                <a:cs typeface="Tahoma"/>
              </a:rPr>
              <a:t> </a:t>
            </a:r>
            <a:r>
              <a:rPr sz="1500" spc="-10" dirty="0">
                <a:latin typeface="Tahoma"/>
                <a:cs typeface="Tahoma"/>
              </a:rPr>
              <a:t>ДО</a:t>
            </a:r>
            <a:endParaRPr sz="1500">
              <a:latin typeface="Tahoma"/>
              <a:cs typeface="Tahoma"/>
            </a:endParaRPr>
          </a:p>
          <a:p>
            <a:pPr marL="245745" indent="-233679">
              <a:lnSpc>
                <a:spcPct val="100000"/>
              </a:lnSpc>
              <a:spcBef>
                <a:spcPts val="600"/>
              </a:spcBef>
              <a:buClr>
                <a:srgbClr val="000000"/>
              </a:buClr>
              <a:buChar char="-"/>
              <a:tabLst>
                <a:tab pos="245745" algn="l"/>
                <a:tab pos="246379" algn="l"/>
                <a:tab pos="1633855" algn="l"/>
                <a:tab pos="2274570" algn="l"/>
                <a:tab pos="2717800" algn="l"/>
                <a:tab pos="3409950" algn="l"/>
                <a:tab pos="4025900" algn="l"/>
                <a:tab pos="4851400" algn="l"/>
                <a:tab pos="6452235" algn="l"/>
                <a:tab pos="7020559" algn="l"/>
                <a:tab pos="7524115" algn="l"/>
                <a:tab pos="7793355" algn="l"/>
              </a:tabLst>
            </a:pPr>
            <a:r>
              <a:rPr sz="1500" spc="-10" dirty="0">
                <a:solidFill>
                  <a:srgbClr val="FF0000"/>
                </a:solidFill>
                <a:latin typeface="Tahoma"/>
                <a:cs typeface="Tahoma"/>
              </a:rPr>
              <a:t>О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бязате</a:t>
            </a:r>
            <a:r>
              <a:rPr sz="1500" spc="-10" dirty="0">
                <a:solidFill>
                  <a:srgbClr val="FF0000"/>
                </a:solidFill>
                <a:latin typeface="Tahoma"/>
                <a:cs typeface="Tahoma"/>
              </a:rPr>
              <a:t>л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ь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н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ая	часть	</a:t>
            </a:r>
            <a:r>
              <a:rPr sz="1500" dirty="0">
                <a:latin typeface="Tahoma"/>
                <a:cs typeface="Tahoma"/>
              </a:rPr>
              <a:t>(не	м</a:t>
            </a:r>
            <a:r>
              <a:rPr sz="1500" spc="-10" dirty="0">
                <a:latin typeface="Tahoma"/>
                <a:cs typeface="Tahoma"/>
              </a:rPr>
              <a:t>е</a:t>
            </a:r>
            <a:r>
              <a:rPr sz="1500" spc="-5" dirty="0">
                <a:latin typeface="Tahoma"/>
                <a:cs typeface="Tahoma"/>
              </a:rPr>
              <a:t>не</a:t>
            </a:r>
            <a:r>
              <a:rPr sz="1500" dirty="0">
                <a:latin typeface="Tahoma"/>
                <a:cs typeface="Tahoma"/>
              </a:rPr>
              <a:t>е	</a:t>
            </a:r>
            <a:r>
              <a:rPr sz="1500" spc="5" dirty="0">
                <a:latin typeface="Tahoma"/>
                <a:cs typeface="Tahoma"/>
              </a:rPr>
              <a:t>6</a:t>
            </a:r>
            <a:r>
              <a:rPr sz="1500" spc="-5" dirty="0">
                <a:latin typeface="Tahoma"/>
                <a:cs typeface="Tahoma"/>
              </a:rPr>
              <a:t>0%</a:t>
            </a:r>
            <a:r>
              <a:rPr sz="1500" dirty="0">
                <a:latin typeface="Tahoma"/>
                <a:cs typeface="Tahoma"/>
              </a:rPr>
              <a:t>,	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дол</a:t>
            </a:r>
            <a:r>
              <a:rPr sz="1500" spc="5" dirty="0">
                <a:solidFill>
                  <a:srgbClr val="FF0000"/>
                </a:solidFill>
                <a:latin typeface="Tahoma"/>
                <a:cs typeface="Tahoma"/>
              </a:rPr>
              <a:t>ж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н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а	соотв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етст</a:t>
            </a:r>
            <a:r>
              <a:rPr sz="1500" spc="-10" dirty="0">
                <a:solidFill>
                  <a:srgbClr val="FF0000"/>
                </a:solidFill>
                <a:latin typeface="Tahoma"/>
                <a:cs typeface="Tahoma"/>
              </a:rPr>
              <a:t>в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ова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т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ь	ФОП	</a:t>
            </a:r>
            <a:r>
              <a:rPr sz="1500" spc="-10" dirty="0">
                <a:solidFill>
                  <a:srgbClr val="FF0000"/>
                </a:solidFill>
                <a:latin typeface="Tahoma"/>
                <a:cs typeface="Tahoma"/>
              </a:rPr>
              <a:t>ДО</a:t>
            </a:r>
            <a:r>
              <a:rPr sz="1500" dirty="0">
                <a:latin typeface="Tahoma"/>
                <a:cs typeface="Tahoma"/>
              </a:rPr>
              <a:t>)	и	часть,</a:t>
            </a:r>
            <a:endParaRPr sz="15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500" spc="-5" dirty="0">
                <a:latin typeface="Tahoma"/>
                <a:cs typeface="Tahoma"/>
              </a:rPr>
              <a:t>формируемая</a:t>
            </a:r>
            <a:r>
              <a:rPr sz="1500" spc="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участниками</a:t>
            </a:r>
            <a:r>
              <a:rPr sz="1500" spc="3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образовательных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отношений</a:t>
            </a:r>
            <a:r>
              <a:rPr sz="1500" spc="3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(не</a:t>
            </a:r>
            <a:r>
              <a:rPr sz="1500" spc="15" dirty="0">
                <a:latin typeface="Tahoma"/>
                <a:cs typeface="Tahoma"/>
              </a:rPr>
              <a:t> </a:t>
            </a:r>
            <a:r>
              <a:rPr sz="1500" dirty="0">
                <a:latin typeface="Tahoma"/>
                <a:cs typeface="Tahoma"/>
              </a:rPr>
              <a:t>более </a:t>
            </a:r>
            <a:r>
              <a:rPr sz="1500" spc="-5" dirty="0">
                <a:latin typeface="Tahoma"/>
                <a:cs typeface="Tahoma"/>
              </a:rPr>
              <a:t>40%)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18540" y="2057780"/>
            <a:ext cx="834072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500" dirty="0">
                <a:latin typeface="Tahoma"/>
                <a:cs typeface="Tahoma"/>
              </a:rPr>
              <a:t>-</a:t>
            </a:r>
            <a:r>
              <a:rPr sz="1500" spc="5" dirty="0">
                <a:latin typeface="Tahoma"/>
                <a:cs typeface="Tahoma"/>
              </a:rPr>
              <a:t> </a:t>
            </a:r>
            <a:r>
              <a:rPr sz="1500" dirty="0">
                <a:latin typeface="Tahoma"/>
                <a:cs typeface="Tahoma"/>
              </a:rPr>
              <a:t>ФОП</a:t>
            </a:r>
            <a:r>
              <a:rPr sz="1500" spc="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включает</a:t>
            </a:r>
            <a:r>
              <a:rPr sz="1500" dirty="0">
                <a:latin typeface="Tahoma"/>
                <a:cs typeface="Tahoma"/>
              </a:rPr>
              <a:t> в</a:t>
            </a:r>
            <a:r>
              <a:rPr sz="1500" spc="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себя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учебно-методическую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документацию,</a:t>
            </a:r>
            <a:r>
              <a:rPr sz="1500" dirty="0">
                <a:latin typeface="Tahoma"/>
                <a:cs typeface="Tahoma"/>
              </a:rPr>
              <a:t> в</a:t>
            </a:r>
            <a:r>
              <a:rPr sz="1500" spc="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состав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которой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входят 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федеральная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 рабочая</a:t>
            </a:r>
            <a:r>
              <a:rPr sz="15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программа</a:t>
            </a:r>
            <a:r>
              <a:rPr sz="15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воспитания</a:t>
            </a:r>
            <a:r>
              <a:rPr sz="1500" spc="-5" dirty="0">
                <a:latin typeface="Tahoma"/>
                <a:cs typeface="Tahoma"/>
              </a:rPr>
              <a:t>,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примерный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режим</a:t>
            </a:r>
            <a:r>
              <a:rPr sz="1500" dirty="0">
                <a:latin typeface="Tahoma"/>
                <a:cs typeface="Tahoma"/>
              </a:rPr>
              <a:t> и</a:t>
            </a:r>
            <a:r>
              <a:rPr sz="1500" spc="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распорядок</a:t>
            </a:r>
            <a:r>
              <a:rPr sz="1500" dirty="0">
                <a:latin typeface="Tahoma"/>
                <a:cs typeface="Tahoma"/>
              </a:rPr>
              <a:t> дня </a:t>
            </a:r>
            <a:r>
              <a:rPr sz="1500" spc="-45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дошкольных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групп,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федеральный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календарный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 план</a:t>
            </a:r>
            <a:r>
              <a:rPr sz="15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воспитательной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 работы</a:t>
            </a:r>
            <a:r>
              <a:rPr sz="15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и</a:t>
            </a:r>
            <a:r>
              <a:rPr sz="15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иные </a:t>
            </a:r>
            <a:r>
              <a:rPr sz="15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компоненты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18540" y="3048380"/>
            <a:ext cx="8341995" cy="1245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  <a:buChar char="-"/>
              <a:tabLst>
                <a:tab pos="266065" algn="l"/>
              </a:tabLst>
            </a:pPr>
            <a:r>
              <a:rPr sz="1500" dirty="0">
                <a:latin typeface="Tahoma"/>
                <a:cs typeface="Tahoma"/>
              </a:rPr>
              <a:t>В</a:t>
            </a:r>
            <a:r>
              <a:rPr sz="1500" spc="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целевом</a:t>
            </a:r>
            <a:r>
              <a:rPr sz="1500" dirty="0">
                <a:latin typeface="Tahoma"/>
                <a:cs typeface="Tahoma"/>
              </a:rPr>
              <a:t> разделе:</a:t>
            </a:r>
            <a:r>
              <a:rPr sz="1500" spc="5" dirty="0">
                <a:latin typeface="Tahoma"/>
                <a:cs typeface="Tahoma"/>
              </a:rPr>
              <a:t> 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+</a:t>
            </a:r>
            <a:r>
              <a:rPr sz="15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предствлены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планируемые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результаты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освоения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 ФОП</a:t>
            </a:r>
            <a:r>
              <a:rPr sz="15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в </a:t>
            </a:r>
            <a:r>
              <a:rPr sz="15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младенческом, раннем 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и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дошкольном возрасте 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(к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4-м, 5-ти, 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6-ти годам,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на этапе завершения 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освоения 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ФОП </a:t>
            </a:r>
            <a:r>
              <a:rPr sz="1500" spc="-10" dirty="0">
                <a:solidFill>
                  <a:srgbClr val="FF0000"/>
                </a:solidFill>
                <a:latin typeface="Tahoma"/>
                <a:cs typeface="Tahoma"/>
              </a:rPr>
              <a:t>ДО)</a:t>
            </a:r>
            <a:endParaRPr sz="1500">
              <a:latin typeface="Tahoma"/>
              <a:cs typeface="Tahoma"/>
            </a:endParaRPr>
          </a:p>
          <a:p>
            <a:pPr marL="12700" marR="5080" algn="just">
              <a:lnSpc>
                <a:spcPct val="100000"/>
              </a:lnSpc>
              <a:spcBef>
                <a:spcPts val="600"/>
              </a:spcBef>
              <a:buChar char="-"/>
              <a:tabLst>
                <a:tab pos="210820" algn="l"/>
              </a:tabLst>
            </a:pPr>
            <a:r>
              <a:rPr sz="1500" dirty="0">
                <a:latin typeface="Tahoma"/>
                <a:cs typeface="Tahoma"/>
              </a:rPr>
              <a:t>В</a:t>
            </a:r>
            <a:r>
              <a:rPr sz="1500" spc="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содержательном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разделе: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+</a:t>
            </a:r>
            <a:r>
              <a:rPr sz="15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федеральная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 рабочая</a:t>
            </a:r>
            <a:r>
              <a:rPr sz="15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программа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 воспитания,</a:t>
            </a:r>
            <a:r>
              <a:rPr sz="15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которая 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раскрывает</a:t>
            </a:r>
            <a:r>
              <a:rPr sz="1500" spc="-3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задачи</a:t>
            </a:r>
            <a:r>
              <a:rPr sz="15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и</a:t>
            </a:r>
            <a:r>
              <a:rPr sz="15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направления</a:t>
            </a:r>
            <a:r>
              <a:rPr sz="1500" spc="3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воспитательной</a:t>
            </a:r>
            <a:r>
              <a:rPr sz="1500" spc="2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работы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18540" y="4344161"/>
            <a:ext cx="8341359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57810" algn="l"/>
                <a:tab pos="548640" algn="l"/>
                <a:tab pos="2280285" algn="l"/>
                <a:tab pos="3229610" algn="l"/>
                <a:tab pos="3547110" algn="l"/>
                <a:tab pos="4711700" algn="l"/>
                <a:tab pos="5621655" algn="l"/>
                <a:tab pos="7241540" algn="l"/>
              </a:tabLst>
            </a:pPr>
            <a:r>
              <a:rPr sz="1500" dirty="0">
                <a:latin typeface="Tahoma"/>
                <a:cs typeface="Tahoma"/>
              </a:rPr>
              <a:t>-	В	организационном	</a:t>
            </a:r>
            <a:r>
              <a:rPr sz="1500" spc="-5" dirty="0">
                <a:latin typeface="Tahoma"/>
                <a:cs typeface="Tahoma"/>
              </a:rPr>
              <a:t>разделе:	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+	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примерные	перечни	художественной	литературы,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18540" y="4572761"/>
            <a:ext cx="833945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музыкальных</a:t>
            </a:r>
            <a:r>
              <a:rPr sz="1500" spc="4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произведений,</a:t>
            </a:r>
            <a:r>
              <a:rPr sz="1500" spc="5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произведений</a:t>
            </a:r>
            <a:r>
              <a:rPr sz="1500" spc="5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изобразительного</a:t>
            </a:r>
            <a:r>
              <a:rPr sz="1500" spc="5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искусства</a:t>
            </a:r>
            <a:r>
              <a:rPr sz="1500" spc="4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для</a:t>
            </a:r>
            <a:r>
              <a:rPr sz="1500" spc="4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использования</a:t>
            </a:r>
            <a:r>
              <a:rPr sz="1500" spc="4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в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18540" y="4801057"/>
            <a:ext cx="8341359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образовательной</a:t>
            </a:r>
            <a:r>
              <a:rPr sz="1500" spc="5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работе</a:t>
            </a:r>
            <a:r>
              <a:rPr sz="1500" spc="5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в</a:t>
            </a:r>
            <a:r>
              <a:rPr sz="1500" spc="6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разных</a:t>
            </a:r>
            <a:r>
              <a:rPr sz="1500" spc="5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возрастных</a:t>
            </a:r>
            <a:r>
              <a:rPr sz="1500" spc="5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группах,</a:t>
            </a:r>
            <a:r>
              <a:rPr sz="1500" spc="6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примерный</a:t>
            </a:r>
            <a:r>
              <a:rPr sz="1500" spc="7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перечень</a:t>
            </a:r>
            <a:r>
              <a:rPr sz="1500" spc="6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рекомендуемых</a:t>
            </a:r>
            <a:endParaRPr sz="15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анимационных</a:t>
            </a:r>
            <a:r>
              <a:rPr sz="1500" spc="5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произведений,</a:t>
            </a:r>
            <a:r>
              <a:rPr sz="1500" spc="3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федеральный</a:t>
            </a:r>
            <a:r>
              <a:rPr sz="1500" spc="2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календарный</a:t>
            </a:r>
            <a:r>
              <a:rPr sz="1500" spc="2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план</a:t>
            </a:r>
            <a:r>
              <a:rPr sz="1500" spc="4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воспитательной</a:t>
            </a:r>
            <a:r>
              <a:rPr sz="1500" spc="2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работы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18540" y="5335016"/>
            <a:ext cx="834199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500" dirty="0">
                <a:latin typeface="Tahoma"/>
                <a:cs typeface="Tahoma"/>
              </a:rPr>
              <a:t>-</a:t>
            </a:r>
            <a:r>
              <a:rPr sz="1500" spc="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ДОО</a:t>
            </a:r>
            <a:r>
              <a:rPr sz="1500" dirty="0">
                <a:latin typeface="Tahoma"/>
                <a:cs typeface="Tahoma"/>
              </a:rPr>
              <a:t> имеет</a:t>
            </a:r>
            <a:r>
              <a:rPr sz="1500" spc="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право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выбора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способов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реализации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образовательной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деятельности</a:t>
            </a:r>
            <a:r>
              <a:rPr sz="1500" dirty="0">
                <a:latin typeface="Tahoma"/>
                <a:cs typeface="Tahoma"/>
              </a:rPr>
              <a:t> в </a:t>
            </a:r>
            <a:r>
              <a:rPr sz="1500" spc="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зависимости </a:t>
            </a:r>
            <a:r>
              <a:rPr sz="1500" dirty="0">
                <a:latin typeface="Tahoma"/>
                <a:cs typeface="Tahoma"/>
              </a:rPr>
              <a:t>от </a:t>
            </a:r>
            <a:r>
              <a:rPr sz="1500" spc="-5" dirty="0">
                <a:latin typeface="Tahoma"/>
                <a:cs typeface="Tahoma"/>
              </a:rPr>
              <a:t>конкретных условий, </a:t>
            </a:r>
            <a:r>
              <a:rPr sz="1500" dirty="0">
                <a:latin typeface="Tahoma"/>
                <a:cs typeface="Tahoma"/>
              </a:rPr>
              <a:t>предпочтений </a:t>
            </a:r>
            <a:r>
              <a:rPr sz="1500" spc="-5" dirty="0">
                <a:latin typeface="Tahoma"/>
                <a:cs typeface="Tahoma"/>
              </a:rPr>
              <a:t>педагогического коллектива </a:t>
            </a:r>
            <a:r>
              <a:rPr sz="1500" dirty="0">
                <a:latin typeface="Tahoma"/>
                <a:cs typeface="Tahoma"/>
              </a:rPr>
              <a:t>и </a:t>
            </a:r>
            <a:r>
              <a:rPr sz="1500" spc="-5" dirty="0">
                <a:latin typeface="Tahoma"/>
                <a:cs typeface="Tahoma"/>
              </a:rPr>
              <a:t>других 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участников образовательных </a:t>
            </a:r>
            <a:r>
              <a:rPr sz="1500" dirty="0">
                <a:latin typeface="Tahoma"/>
                <a:cs typeface="Tahoma"/>
              </a:rPr>
              <a:t>отношений, а </a:t>
            </a:r>
            <a:r>
              <a:rPr sz="1500" spc="-5" dirty="0">
                <a:latin typeface="Tahoma"/>
                <a:cs typeface="Tahoma"/>
              </a:rPr>
              <a:t>также </a:t>
            </a:r>
            <a:r>
              <a:rPr sz="1500" dirty="0">
                <a:latin typeface="Tahoma"/>
                <a:cs typeface="Tahoma"/>
              </a:rPr>
              <a:t>с </a:t>
            </a:r>
            <a:r>
              <a:rPr sz="1500" spc="-5" dirty="0">
                <a:latin typeface="Tahoma"/>
                <a:cs typeface="Tahoma"/>
              </a:rPr>
              <a:t>учетом индивидуальных особенностей 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обучающихся,</a:t>
            </a:r>
            <a:r>
              <a:rPr sz="1500" spc="-2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специфики</a:t>
            </a:r>
            <a:r>
              <a:rPr sz="1500" spc="4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их</a:t>
            </a:r>
            <a:r>
              <a:rPr sz="1500" spc="1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потребностей</a:t>
            </a:r>
            <a:r>
              <a:rPr sz="1500" spc="10" dirty="0">
                <a:latin typeface="Tahoma"/>
                <a:cs typeface="Tahoma"/>
              </a:rPr>
              <a:t> </a:t>
            </a:r>
            <a:r>
              <a:rPr sz="1500" dirty="0">
                <a:latin typeface="Tahoma"/>
                <a:cs typeface="Tahoma"/>
              </a:rPr>
              <a:t>и</a:t>
            </a:r>
            <a:r>
              <a:rPr sz="1500" spc="2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интересов,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возрастных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возможностей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00964" y="1485899"/>
            <a:ext cx="182245" cy="3412490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0"/>
              </a:spcBef>
            </a:pPr>
            <a:r>
              <a:rPr sz="3600" b="1" dirty="0">
                <a:solidFill>
                  <a:srgbClr val="FF0000"/>
                </a:solidFill>
                <a:latin typeface="Tahoma"/>
                <a:cs typeface="Tahoma"/>
              </a:rPr>
              <a:t>!</a:t>
            </a:r>
            <a:endParaRPr sz="36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229"/>
              </a:spcBef>
            </a:pPr>
            <a:r>
              <a:rPr sz="3600" b="1" dirty="0">
                <a:solidFill>
                  <a:srgbClr val="FF0000"/>
                </a:solidFill>
                <a:latin typeface="Tahoma"/>
                <a:cs typeface="Tahoma"/>
              </a:rPr>
              <a:t>!</a:t>
            </a:r>
            <a:endParaRPr sz="36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3620"/>
              </a:spcBef>
            </a:pPr>
            <a:r>
              <a:rPr sz="3600" b="1" dirty="0">
                <a:solidFill>
                  <a:srgbClr val="FF0000"/>
                </a:solidFill>
                <a:latin typeface="Tahoma"/>
                <a:cs typeface="Tahoma"/>
              </a:rPr>
              <a:t>!</a:t>
            </a:r>
            <a:endParaRPr sz="3600">
              <a:latin typeface="Tahoma"/>
              <a:cs typeface="Tahoma"/>
            </a:endParaRPr>
          </a:p>
          <a:p>
            <a:pPr marL="12700">
              <a:lnSpc>
                <a:spcPts val="4140"/>
              </a:lnSpc>
              <a:spcBef>
                <a:spcPts val="1350"/>
              </a:spcBef>
            </a:pPr>
            <a:r>
              <a:rPr sz="3600" b="1" dirty="0">
                <a:solidFill>
                  <a:srgbClr val="FF0000"/>
                </a:solidFill>
                <a:latin typeface="Tahoma"/>
                <a:cs typeface="Tahoma"/>
              </a:rPr>
              <a:t>!</a:t>
            </a:r>
            <a:endParaRPr sz="3600">
              <a:latin typeface="Tahoma"/>
              <a:cs typeface="Tahoma"/>
            </a:endParaRPr>
          </a:p>
          <a:p>
            <a:pPr marL="12700">
              <a:lnSpc>
                <a:spcPts val="4140"/>
              </a:lnSpc>
            </a:pPr>
            <a:r>
              <a:rPr sz="3600" b="1" dirty="0">
                <a:solidFill>
                  <a:srgbClr val="FF0000"/>
                </a:solidFill>
                <a:latin typeface="Tahoma"/>
                <a:cs typeface="Tahoma"/>
              </a:rPr>
              <a:t>!</a:t>
            </a:r>
            <a:endParaRPr sz="3600">
              <a:latin typeface="Tahoma"/>
              <a:cs typeface="Tahoma"/>
            </a:endParaRPr>
          </a:p>
        </p:txBody>
      </p:sp>
      <p:pic>
        <p:nvPicPr>
          <p:cNvPr id="12" name="object 1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0207" y="5693664"/>
            <a:ext cx="327660" cy="32765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32403" y="765428"/>
            <a:ext cx="20389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u="heavy" spc="-5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Целевой</a:t>
            </a:r>
            <a:r>
              <a:rPr sz="1800" u="heavy" spc="-4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 </a:t>
            </a:r>
            <a:r>
              <a:rPr sz="1800" u="heavy" spc="-5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раздел:</a:t>
            </a:r>
            <a:endParaRPr sz="1800"/>
          </a:p>
        </p:txBody>
      </p:sp>
      <p:sp>
        <p:nvSpPr>
          <p:cNvPr id="3" name="object 3"/>
          <p:cNvSpPr txBox="1"/>
          <p:nvPr/>
        </p:nvSpPr>
        <p:spPr>
          <a:xfrm>
            <a:off x="618540" y="1192149"/>
            <a:ext cx="8268970" cy="2358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1700" dirty="0">
                <a:latin typeface="Tahoma"/>
                <a:cs typeface="Tahoma"/>
              </a:rPr>
              <a:t>- </a:t>
            </a:r>
            <a:r>
              <a:rPr sz="1700" spc="-5" dirty="0">
                <a:latin typeface="Tahoma"/>
                <a:cs typeface="Tahoma"/>
              </a:rPr>
              <a:t>Цель </a:t>
            </a:r>
            <a:r>
              <a:rPr sz="1700" dirty="0">
                <a:latin typeface="Tahoma"/>
                <a:cs typeface="Tahoma"/>
              </a:rPr>
              <a:t>ФОП: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разностороннее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развитие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в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период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дошкольного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детства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с учетом 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возрастных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и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индивидуальных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особенностей на основе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духовно-нравственных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ценностей российского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народа (жизнь, достоинство, права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и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свободы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человека, 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патриотизм, гражданственность, служение Отечеству,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и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ответственность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за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его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судьбу,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высокие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нравственные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идеалы,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крепкая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семья,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созидательный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труд,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приоритет духовного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над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материальным, гуманизм, милосердие, справедливость, </a:t>
            </a:r>
            <a:r>
              <a:rPr sz="1700" spc="-52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коллективизм,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взаимопомощь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и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взаимоуважение,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историческая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память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и 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преемственность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поколений,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единство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народов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России),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исторических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и 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национально-культурных</a:t>
            </a:r>
            <a:r>
              <a:rPr sz="1700" spc="-3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традиций</a:t>
            </a:r>
            <a:endParaRPr sz="17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18540" y="3676903"/>
            <a:ext cx="8269605" cy="544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99085" algn="l"/>
              </a:tabLst>
            </a:pPr>
            <a:r>
              <a:rPr sz="1700" dirty="0">
                <a:latin typeface="Tahoma"/>
                <a:cs typeface="Tahoma"/>
              </a:rPr>
              <a:t>-	Задачи</a:t>
            </a:r>
            <a:r>
              <a:rPr sz="1700" spc="-45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ФОП</a:t>
            </a:r>
            <a:r>
              <a:rPr sz="1700" spc="-10" dirty="0"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(НОВОЕ):</a:t>
            </a:r>
            <a:endParaRPr sz="1700">
              <a:latin typeface="Tahoma"/>
              <a:cs typeface="Tahoma"/>
            </a:endParaRPr>
          </a:p>
          <a:p>
            <a:pPr marL="299085" indent="-287020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299085" algn="l"/>
                <a:tab pos="299720" algn="l"/>
                <a:tab pos="1781810" algn="l"/>
                <a:tab pos="2720975" algn="l"/>
                <a:tab pos="3282950" algn="l"/>
                <a:tab pos="3768090" algn="l"/>
                <a:tab pos="5173345" algn="l"/>
                <a:tab pos="5501005" algn="l"/>
                <a:tab pos="7043420" algn="l"/>
              </a:tabLst>
            </a:pPr>
            <a:r>
              <a:rPr sz="1700" dirty="0">
                <a:latin typeface="Tahoma"/>
                <a:cs typeface="Tahoma"/>
              </a:rPr>
              <a:t>обеспечение	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единых	</a:t>
            </a:r>
            <a:r>
              <a:rPr sz="1700" spc="-5" dirty="0">
                <a:latin typeface="Tahoma"/>
                <a:cs typeface="Tahoma"/>
              </a:rPr>
              <a:t>для	</a:t>
            </a:r>
            <a:r>
              <a:rPr sz="1700" dirty="0">
                <a:latin typeface="Tahoma"/>
                <a:cs typeface="Tahoma"/>
              </a:rPr>
              <a:t>РФ	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содержания	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и	планируемых	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результатов</a:t>
            </a:r>
            <a:endParaRPr sz="17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05052" y="4195064"/>
            <a:ext cx="4348480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-5" dirty="0">
                <a:latin typeface="Tahoma"/>
                <a:cs typeface="Tahoma"/>
              </a:rPr>
              <a:t>освоения </a:t>
            </a:r>
            <a:r>
              <a:rPr sz="1700" dirty="0">
                <a:latin typeface="Tahoma"/>
                <a:cs typeface="Tahoma"/>
              </a:rPr>
              <a:t>образовательной</a:t>
            </a:r>
            <a:r>
              <a:rPr sz="1700" spc="-30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программы</a:t>
            </a:r>
            <a:r>
              <a:rPr sz="1700" spc="-30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ДО;</a:t>
            </a:r>
            <a:endParaRPr sz="17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18540" y="4454144"/>
            <a:ext cx="8268970" cy="1840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5080" indent="-287020" algn="just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299720" algn="l"/>
              </a:tabLst>
            </a:pPr>
            <a:r>
              <a:rPr sz="1700" spc="-5" dirty="0">
                <a:latin typeface="Tahoma"/>
                <a:cs typeface="Tahoma"/>
              </a:rPr>
              <a:t>приобщение </a:t>
            </a:r>
            <a:r>
              <a:rPr sz="1700" dirty="0">
                <a:latin typeface="Tahoma"/>
                <a:cs typeface="Tahoma"/>
              </a:rPr>
              <a:t>детей </a:t>
            </a:r>
            <a:r>
              <a:rPr sz="1700" spc="-5" dirty="0">
                <a:latin typeface="Tahoma"/>
                <a:cs typeface="Tahoma"/>
              </a:rPr>
              <a:t>(в соответствии </a:t>
            </a:r>
            <a:r>
              <a:rPr sz="1700" dirty="0">
                <a:latin typeface="Tahoma"/>
                <a:cs typeface="Tahoma"/>
              </a:rPr>
              <a:t>с </a:t>
            </a:r>
            <a:r>
              <a:rPr sz="1700" spc="-5" dirty="0">
                <a:latin typeface="Tahoma"/>
                <a:cs typeface="Tahoma"/>
              </a:rPr>
              <a:t>возрастными </a:t>
            </a:r>
            <a:r>
              <a:rPr sz="1700" dirty="0">
                <a:latin typeface="Tahoma"/>
                <a:cs typeface="Tahoma"/>
              </a:rPr>
              <a:t>возможностями)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к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базовым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ценностям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российского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народа</a:t>
            </a:r>
            <a:r>
              <a:rPr sz="1700" spc="-5" dirty="0">
                <a:latin typeface="Tahoma"/>
                <a:cs typeface="Tahoma"/>
              </a:rPr>
              <a:t>…,</a:t>
            </a:r>
            <a:r>
              <a:rPr sz="1700" dirty="0"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создание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условий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для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формирования </a:t>
            </a:r>
            <a:r>
              <a:rPr sz="1700" spc="-52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ценностного отношения к окружающему миру, становления опыта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действий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и 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поступков</a:t>
            </a:r>
            <a:r>
              <a:rPr sz="1700" spc="-1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на основе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осмысления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ценностей</a:t>
            </a:r>
            <a:r>
              <a:rPr sz="1700" dirty="0">
                <a:latin typeface="Tahoma"/>
                <a:cs typeface="Tahoma"/>
              </a:rPr>
              <a:t>;</a:t>
            </a:r>
            <a:endParaRPr sz="1700">
              <a:latin typeface="Tahoma"/>
              <a:cs typeface="Tahoma"/>
            </a:endParaRPr>
          </a:p>
          <a:p>
            <a:pPr marL="299085" marR="5080" indent="-287020" algn="just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299720" algn="l"/>
              </a:tabLst>
            </a:pPr>
            <a:r>
              <a:rPr sz="1700" dirty="0">
                <a:latin typeface="Tahoma"/>
                <a:cs typeface="Tahoma"/>
              </a:rPr>
              <a:t>достижение</a:t>
            </a:r>
            <a:r>
              <a:rPr sz="1700" spc="165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детьми</a:t>
            </a:r>
            <a:r>
              <a:rPr sz="1700" spc="165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на</a:t>
            </a:r>
            <a:r>
              <a:rPr sz="1700" spc="175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этапе</a:t>
            </a:r>
            <a:r>
              <a:rPr sz="1700" spc="170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завершения</a:t>
            </a:r>
            <a:r>
              <a:rPr sz="1700" spc="170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ДО</a:t>
            </a:r>
            <a:r>
              <a:rPr sz="1700" spc="160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уровня</a:t>
            </a:r>
            <a:r>
              <a:rPr sz="1700" spc="180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развития,</a:t>
            </a:r>
            <a:r>
              <a:rPr sz="1700" spc="165" dirty="0"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необходимого </a:t>
            </a:r>
            <a:r>
              <a:rPr sz="1700" spc="-52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и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достаточного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для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успешного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освоения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ими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образовательных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программ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начального</a:t>
            </a:r>
            <a:r>
              <a:rPr sz="1700" spc="-2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общего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образования</a:t>
            </a:r>
            <a:endParaRPr sz="17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03708" y="1803273"/>
            <a:ext cx="21717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1" dirty="0">
                <a:solidFill>
                  <a:srgbClr val="FF0000"/>
                </a:solidFill>
                <a:latin typeface="Tahoma"/>
                <a:cs typeface="Tahoma"/>
              </a:rPr>
              <a:t>!</a:t>
            </a:r>
            <a:endParaRPr sz="44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03708" y="3676015"/>
            <a:ext cx="21717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b="1" dirty="0">
                <a:solidFill>
                  <a:srgbClr val="FF0000"/>
                </a:solidFill>
                <a:latin typeface="Tahoma"/>
                <a:cs typeface="Tahoma"/>
              </a:rPr>
              <a:t>!</a:t>
            </a:r>
            <a:endParaRPr sz="4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18540" y="0"/>
            <a:ext cx="8268334" cy="952500"/>
          </a:xfrm>
          <a:prstGeom prst="rect">
            <a:avLst/>
          </a:prstGeom>
        </p:spPr>
        <p:txBody>
          <a:bodyPr vert="horz" wrap="square" lIns="0" tIns="100330" rIns="0" bIns="0" rtlCol="0">
            <a:spAutoFit/>
          </a:bodyPr>
          <a:lstStyle/>
          <a:p>
            <a:pPr marL="3126105">
              <a:lnSpc>
                <a:spcPct val="100000"/>
              </a:lnSpc>
              <a:spcBef>
                <a:spcPts val="790"/>
              </a:spcBef>
            </a:pPr>
            <a:r>
              <a:rPr sz="1800" b="1" u="heavy" spc="-5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Целевой</a:t>
            </a:r>
            <a:r>
              <a:rPr sz="1800" b="1" u="heavy" spc="-15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 </a:t>
            </a:r>
            <a:r>
              <a:rPr sz="1800" b="1" u="heavy" spc="-5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раздел:</a:t>
            </a:r>
            <a:endParaRPr sz="18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605"/>
              </a:spcBef>
              <a:tabLst>
                <a:tab pos="2053589" algn="l"/>
                <a:tab pos="3383915" algn="l"/>
                <a:tab pos="3832225" algn="l"/>
                <a:tab pos="4612640" algn="l"/>
                <a:tab pos="6086475" algn="l"/>
                <a:tab pos="7154545" algn="l"/>
              </a:tabLst>
            </a:pPr>
            <a:r>
              <a:rPr sz="1600" spc="-5" dirty="0">
                <a:latin typeface="Tahoma"/>
                <a:cs typeface="Tahoma"/>
              </a:rPr>
              <a:t>-</a:t>
            </a:r>
            <a:r>
              <a:rPr sz="1600" spc="1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Неп</a:t>
            </a:r>
            <a:r>
              <a:rPr sz="1600" dirty="0">
                <a:latin typeface="Tahoma"/>
                <a:cs typeface="Tahoma"/>
              </a:rPr>
              <a:t>р</a:t>
            </a:r>
            <a:r>
              <a:rPr sz="1600" spc="-5" dirty="0">
                <a:latin typeface="Tahoma"/>
                <a:cs typeface="Tahoma"/>
              </a:rPr>
              <a:t>авомерность</a:t>
            </a:r>
            <a:r>
              <a:rPr sz="1600" dirty="0">
                <a:latin typeface="Tahoma"/>
                <a:cs typeface="Tahoma"/>
              </a:rPr>
              <a:t>	</a:t>
            </a:r>
            <a:r>
              <a:rPr sz="1600" spc="-5" dirty="0">
                <a:latin typeface="Tahoma"/>
                <a:cs typeface="Tahoma"/>
              </a:rPr>
              <a:t>требов</a:t>
            </a:r>
            <a:r>
              <a:rPr sz="1600" dirty="0">
                <a:latin typeface="Tahoma"/>
                <a:cs typeface="Tahoma"/>
              </a:rPr>
              <a:t>а</a:t>
            </a:r>
            <a:r>
              <a:rPr sz="1600" spc="-5" dirty="0">
                <a:latin typeface="Tahoma"/>
                <a:cs typeface="Tahoma"/>
              </a:rPr>
              <a:t>н</a:t>
            </a:r>
            <a:r>
              <a:rPr sz="1600" spc="5" dirty="0">
                <a:latin typeface="Tahoma"/>
                <a:cs typeface="Tahoma"/>
              </a:rPr>
              <a:t>и</a:t>
            </a:r>
            <a:r>
              <a:rPr sz="1600" spc="-5" dirty="0">
                <a:latin typeface="Tahoma"/>
                <a:cs typeface="Tahoma"/>
              </a:rPr>
              <a:t>я</a:t>
            </a:r>
            <a:r>
              <a:rPr sz="1600" dirty="0">
                <a:latin typeface="Tahoma"/>
                <a:cs typeface="Tahoma"/>
              </a:rPr>
              <a:t>	</a:t>
            </a:r>
            <a:r>
              <a:rPr sz="1600" spc="-10" dirty="0">
                <a:latin typeface="Tahoma"/>
                <a:cs typeface="Tahoma"/>
              </a:rPr>
              <a:t>о</a:t>
            </a:r>
            <a:r>
              <a:rPr sz="1600" spc="-5" dirty="0">
                <a:latin typeface="Tahoma"/>
                <a:cs typeface="Tahoma"/>
              </a:rPr>
              <a:t>т</a:t>
            </a:r>
            <a:r>
              <a:rPr sz="1600" dirty="0">
                <a:latin typeface="Tahoma"/>
                <a:cs typeface="Tahoma"/>
              </a:rPr>
              <a:t>	</a:t>
            </a:r>
            <a:r>
              <a:rPr sz="1600" spc="-10" dirty="0">
                <a:latin typeface="Tahoma"/>
                <a:cs typeface="Tahoma"/>
              </a:rPr>
              <a:t>дете</a:t>
            </a:r>
            <a:r>
              <a:rPr sz="1600" spc="-5" dirty="0">
                <a:latin typeface="Tahoma"/>
                <a:cs typeface="Tahoma"/>
              </a:rPr>
              <a:t>й</a:t>
            </a:r>
            <a:r>
              <a:rPr sz="1600" dirty="0">
                <a:latin typeface="Tahoma"/>
                <a:cs typeface="Tahoma"/>
              </a:rPr>
              <a:t>	</a:t>
            </a:r>
            <a:r>
              <a:rPr sz="1600" spc="-10" dirty="0">
                <a:latin typeface="Tahoma"/>
                <a:cs typeface="Tahoma"/>
              </a:rPr>
              <a:t>до</a:t>
            </a:r>
            <a:r>
              <a:rPr sz="1600" spc="10" dirty="0">
                <a:latin typeface="Tahoma"/>
                <a:cs typeface="Tahoma"/>
              </a:rPr>
              <a:t>ш</a:t>
            </a:r>
            <a:r>
              <a:rPr sz="1600" dirty="0">
                <a:latin typeface="Tahoma"/>
                <a:cs typeface="Tahoma"/>
              </a:rPr>
              <a:t>к</a:t>
            </a:r>
            <a:r>
              <a:rPr sz="1600" spc="-5" dirty="0">
                <a:latin typeface="Tahoma"/>
                <a:cs typeface="Tahoma"/>
              </a:rPr>
              <a:t>ольно</a:t>
            </a:r>
            <a:r>
              <a:rPr sz="1600" dirty="0">
                <a:latin typeface="Tahoma"/>
                <a:cs typeface="Tahoma"/>
              </a:rPr>
              <a:t>г</a:t>
            </a:r>
            <a:r>
              <a:rPr sz="1600" spc="-5" dirty="0">
                <a:latin typeface="Tahoma"/>
                <a:cs typeface="Tahoma"/>
              </a:rPr>
              <a:t>о</a:t>
            </a:r>
            <a:r>
              <a:rPr sz="1600" dirty="0">
                <a:latin typeface="Tahoma"/>
                <a:cs typeface="Tahoma"/>
              </a:rPr>
              <a:t>	</a:t>
            </a:r>
            <a:r>
              <a:rPr sz="1600" spc="-10" dirty="0">
                <a:latin typeface="Tahoma"/>
                <a:cs typeface="Tahoma"/>
              </a:rPr>
              <a:t>воз</a:t>
            </a:r>
            <a:r>
              <a:rPr sz="1600" dirty="0">
                <a:latin typeface="Tahoma"/>
                <a:cs typeface="Tahoma"/>
              </a:rPr>
              <a:t>р</a:t>
            </a:r>
            <a:r>
              <a:rPr sz="1600" spc="-5" dirty="0">
                <a:latin typeface="Tahoma"/>
                <a:cs typeface="Tahoma"/>
              </a:rPr>
              <a:t>а</a:t>
            </a:r>
            <a:r>
              <a:rPr sz="1600" dirty="0">
                <a:latin typeface="Tahoma"/>
                <a:cs typeface="Tahoma"/>
              </a:rPr>
              <a:t>с</a:t>
            </a:r>
            <a:r>
              <a:rPr sz="1600" spc="-5" dirty="0">
                <a:latin typeface="Tahoma"/>
                <a:cs typeface="Tahoma"/>
              </a:rPr>
              <a:t>та</a:t>
            </a:r>
            <a:r>
              <a:rPr sz="1600" dirty="0">
                <a:latin typeface="Tahoma"/>
                <a:cs typeface="Tahoma"/>
              </a:rPr>
              <a:t>	к</a:t>
            </a:r>
            <a:r>
              <a:rPr sz="1600" spc="-5" dirty="0">
                <a:latin typeface="Tahoma"/>
                <a:cs typeface="Tahoma"/>
              </a:rPr>
              <a:t>о</a:t>
            </a:r>
            <a:r>
              <a:rPr sz="1600" dirty="0">
                <a:latin typeface="Tahoma"/>
                <a:cs typeface="Tahoma"/>
              </a:rPr>
              <a:t>нк</a:t>
            </a:r>
            <a:r>
              <a:rPr sz="1600" spc="-5" dirty="0">
                <a:latin typeface="Tahoma"/>
                <a:cs typeface="Tahoma"/>
              </a:rPr>
              <a:t>р</a:t>
            </a:r>
            <a:r>
              <a:rPr sz="1600" spc="-10" dirty="0">
                <a:latin typeface="Tahoma"/>
                <a:cs typeface="Tahoma"/>
              </a:rPr>
              <a:t>етных  </a:t>
            </a:r>
            <a:r>
              <a:rPr sz="1600" spc="-5" dirty="0">
                <a:latin typeface="Tahoma"/>
                <a:cs typeface="Tahoma"/>
              </a:rPr>
              <a:t>образовательных</a:t>
            </a:r>
            <a:r>
              <a:rPr sz="1600" spc="145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достижений,</a:t>
            </a:r>
            <a:r>
              <a:rPr sz="1600" spc="15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понимание</a:t>
            </a:r>
            <a:r>
              <a:rPr sz="1600" spc="14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планируемых</a:t>
            </a:r>
            <a:r>
              <a:rPr sz="1600" spc="14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результатов</a:t>
            </a:r>
            <a:r>
              <a:rPr sz="1600" spc="16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реализации</a:t>
            </a:r>
            <a:r>
              <a:rPr sz="1600" spc="16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ФОП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18540" y="916050"/>
            <a:ext cx="8270240" cy="40646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6350" algn="just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latin typeface="Tahoma"/>
                <a:cs typeface="Tahoma"/>
              </a:rPr>
              <a:t>как </a:t>
            </a:r>
            <a:r>
              <a:rPr sz="1600" spc="-5" dirty="0">
                <a:latin typeface="Tahoma"/>
                <a:cs typeface="Tahoma"/>
              </a:rPr>
              <a:t>характеристик возможных достижений </a:t>
            </a:r>
            <a:r>
              <a:rPr sz="1600" spc="-10" dirty="0">
                <a:latin typeface="Tahoma"/>
                <a:cs typeface="Tahoma"/>
              </a:rPr>
              <a:t>ребенка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на разных возрастных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этапах </a:t>
            </a:r>
            <a:r>
              <a:rPr sz="1600" spc="-5" dirty="0">
                <a:latin typeface="Tahoma"/>
                <a:cs typeface="Tahoma"/>
              </a:rPr>
              <a:t>и к 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моменту</a:t>
            </a:r>
            <a:r>
              <a:rPr sz="1600" spc="1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завершения</a:t>
            </a:r>
            <a:r>
              <a:rPr sz="1600" spc="2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ДО</a:t>
            </a:r>
            <a:endParaRPr sz="1600">
              <a:latin typeface="Tahoma"/>
              <a:cs typeface="Tahoma"/>
            </a:endParaRPr>
          </a:p>
          <a:p>
            <a:pPr marL="12700" marR="7620" algn="just">
              <a:lnSpc>
                <a:spcPct val="100000"/>
              </a:lnSpc>
              <a:spcBef>
                <a:spcPts val="600"/>
              </a:spcBef>
              <a:buChar char="-"/>
              <a:tabLst>
                <a:tab pos="151765" algn="l"/>
              </a:tabLst>
            </a:pPr>
            <a:r>
              <a:rPr sz="1600" spc="-5" dirty="0">
                <a:latin typeface="Tahoma"/>
                <a:cs typeface="Tahoma"/>
              </a:rPr>
              <a:t>Обозначенные в ФОП возможные достижения </a:t>
            </a:r>
            <a:r>
              <a:rPr sz="1600" spc="-10" dirty="0">
                <a:latin typeface="Tahoma"/>
                <a:cs typeface="Tahoma"/>
              </a:rPr>
              <a:t>детей </a:t>
            </a:r>
            <a:r>
              <a:rPr sz="1600" spc="-5" dirty="0">
                <a:latin typeface="Tahoma"/>
                <a:cs typeface="Tahoma"/>
              </a:rPr>
              <a:t>«к году», «к трем годам» и т.д. 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имеют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условный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характер,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что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предполагает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широкий</a:t>
            </a:r>
            <a:r>
              <a:rPr sz="1600" dirty="0">
                <a:latin typeface="Tahoma"/>
                <a:cs typeface="Tahoma"/>
              </a:rPr>
              <a:t> возрастной</a:t>
            </a:r>
            <a:r>
              <a:rPr sz="1600" spc="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диапазон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для </a:t>
            </a:r>
            <a:r>
              <a:rPr sz="1600" spc="-5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достижения</a:t>
            </a:r>
            <a:r>
              <a:rPr sz="1600" spc="35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ребенком</a:t>
            </a:r>
            <a:r>
              <a:rPr sz="1600" spc="1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планируемых</a:t>
            </a:r>
            <a:r>
              <a:rPr sz="1600" spc="1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результатов</a:t>
            </a:r>
            <a:endParaRPr sz="1600">
              <a:latin typeface="Tahoma"/>
              <a:cs typeface="Tahoma"/>
            </a:endParaRPr>
          </a:p>
          <a:p>
            <a:pPr marL="12700" marR="8255" algn="just">
              <a:lnSpc>
                <a:spcPct val="100000"/>
              </a:lnSpc>
              <a:spcBef>
                <a:spcPts val="600"/>
              </a:spcBef>
              <a:buChar char="-"/>
              <a:tabLst>
                <a:tab pos="151765" algn="l"/>
              </a:tabLst>
            </a:pPr>
            <a:r>
              <a:rPr sz="1600" spc="-5" dirty="0">
                <a:latin typeface="Tahoma"/>
                <a:cs typeface="Tahoma"/>
              </a:rPr>
              <a:t>Планируемые результаты в младенческом, раннем, дошкольном возрасте (к </a:t>
            </a:r>
            <a:r>
              <a:rPr sz="1600" dirty="0">
                <a:latin typeface="Tahoma"/>
                <a:cs typeface="Tahoma"/>
              </a:rPr>
              <a:t>4-м, </a:t>
            </a:r>
            <a:r>
              <a:rPr sz="1600" spc="-5" dirty="0">
                <a:latin typeface="Tahoma"/>
                <a:cs typeface="Tahoma"/>
              </a:rPr>
              <a:t>к </a:t>
            </a:r>
            <a:r>
              <a:rPr sz="1600" spc="5" dirty="0">
                <a:latin typeface="Tahoma"/>
                <a:cs typeface="Tahoma"/>
              </a:rPr>
              <a:t>5- </a:t>
            </a:r>
            <a:r>
              <a:rPr sz="1600" spc="1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ти, к 6-ти годам) и к моменту завершения освоения ФОП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представлены,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дополнены и 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конкретизированы</a:t>
            </a:r>
            <a:r>
              <a:rPr sz="1600" spc="-5" dirty="0">
                <a:latin typeface="Tahoma"/>
                <a:cs typeface="Tahoma"/>
              </a:rPr>
              <a:t>,</a:t>
            </a:r>
            <a:r>
              <a:rPr sz="1600" spc="4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с</a:t>
            </a:r>
            <a:r>
              <a:rPr sz="1600" spc="15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учетом</a:t>
            </a:r>
            <a:r>
              <a:rPr sz="1600" spc="2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цели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и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задач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дошкольного</a:t>
            </a:r>
            <a:r>
              <a:rPr sz="1600" spc="5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образования</a:t>
            </a:r>
            <a:endParaRPr sz="1600">
              <a:latin typeface="Tahoma"/>
              <a:cs typeface="Tahoma"/>
            </a:endParaRPr>
          </a:p>
          <a:p>
            <a:pPr marL="12700" marR="5080" algn="just">
              <a:lnSpc>
                <a:spcPct val="100000"/>
              </a:lnSpc>
              <a:spcBef>
                <a:spcPts val="605"/>
              </a:spcBef>
              <a:buChar char="-"/>
              <a:tabLst>
                <a:tab pos="151765" algn="l"/>
              </a:tabLst>
            </a:pPr>
            <a:r>
              <a:rPr sz="1600" spc="-10" dirty="0">
                <a:latin typeface="Tahoma"/>
                <a:cs typeface="Tahoma"/>
              </a:rPr>
              <a:t>Педагогическая</a:t>
            </a:r>
            <a:r>
              <a:rPr sz="1600" spc="-5" dirty="0">
                <a:latin typeface="Tahoma"/>
                <a:cs typeface="Tahoma"/>
              </a:rPr>
              <a:t> диагностика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достижения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планируемых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результатов</a:t>
            </a:r>
            <a:r>
              <a:rPr sz="1600" dirty="0">
                <a:latin typeface="Tahoma"/>
                <a:cs typeface="Tahoma"/>
              </a:rPr>
              <a:t> ФОП</a:t>
            </a:r>
            <a:r>
              <a:rPr sz="1600" spc="5" dirty="0">
                <a:latin typeface="Tahoma"/>
                <a:cs typeface="Tahoma"/>
              </a:rPr>
              <a:t> ДО </a:t>
            </a:r>
            <a:r>
              <a:rPr sz="1600" spc="1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направлена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на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 изучение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деятельностных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умений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 ребенка,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его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интересов, 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предпочтений, склонностей, личностных особенностей, способов взаимодействия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со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взрослыми</a:t>
            </a:r>
            <a:r>
              <a:rPr sz="1600" spc="2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и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сверстниками</a:t>
            </a:r>
            <a:endParaRPr sz="1600">
              <a:latin typeface="Tahoma"/>
              <a:cs typeface="Tahoma"/>
            </a:endParaRPr>
          </a:p>
          <a:p>
            <a:pPr marL="12700" marR="10160" algn="just">
              <a:lnSpc>
                <a:spcPct val="100000"/>
              </a:lnSpc>
              <a:spcBef>
                <a:spcPts val="600"/>
              </a:spcBef>
              <a:buChar char="-"/>
              <a:tabLst>
                <a:tab pos="151765" algn="l"/>
              </a:tabLst>
            </a:pPr>
            <a:r>
              <a:rPr sz="1600" spc="-10" dirty="0">
                <a:latin typeface="Tahoma"/>
                <a:cs typeface="Tahoma"/>
              </a:rPr>
              <a:t>Цели педагогической </a:t>
            </a:r>
            <a:r>
              <a:rPr sz="1600" spc="-5" dirty="0">
                <a:latin typeface="Tahoma"/>
                <a:cs typeface="Tahoma"/>
              </a:rPr>
              <a:t>диагностики, а также особенности ее проведения (основные 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формы,</a:t>
            </a:r>
            <a:r>
              <a:rPr sz="1600" spc="1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методы)</a:t>
            </a:r>
            <a:r>
              <a:rPr sz="1600" spc="2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определяются</a:t>
            </a:r>
            <a:r>
              <a:rPr sz="1600" spc="5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ФГОС</a:t>
            </a:r>
            <a:r>
              <a:rPr sz="1600" spc="1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ДО</a:t>
            </a:r>
            <a:r>
              <a:rPr sz="1600" spc="2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(п.3.2.3</a:t>
            </a:r>
            <a:r>
              <a:rPr sz="1600" spc="2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и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п.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4.6).</a:t>
            </a:r>
            <a:endParaRPr sz="1600">
              <a:latin typeface="Tahoma"/>
              <a:cs typeface="Tahoma"/>
            </a:endParaRPr>
          </a:p>
          <a:p>
            <a:pPr marL="208915" indent="-196850" algn="just">
              <a:lnSpc>
                <a:spcPct val="100000"/>
              </a:lnSpc>
              <a:spcBef>
                <a:spcPts val="600"/>
              </a:spcBef>
              <a:buClr>
                <a:srgbClr val="000000"/>
              </a:buClr>
              <a:buChar char="-"/>
              <a:tabLst>
                <a:tab pos="209550" algn="l"/>
              </a:tabLst>
            </a:pP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Периодичность</a:t>
            </a:r>
            <a:r>
              <a:rPr sz="1600" spc="49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проведения</a:t>
            </a:r>
            <a:r>
              <a:rPr sz="1600" spc="46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диагностики,</a:t>
            </a:r>
            <a:r>
              <a:rPr sz="1600" spc="47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способ</a:t>
            </a:r>
            <a:r>
              <a:rPr sz="1600" spc="47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и</a:t>
            </a:r>
            <a:r>
              <a:rPr sz="1600" spc="47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форма</a:t>
            </a:r>
            <a:r>
              <a:rPr sz="1600" spc="47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фиксации</a:t>
            </a:r>
            <a:r>
              <a:rPr sz="1600" spc="47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результатов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18540" y="4955540"/>
            <a:ext cx="8267065" cy="18084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определяется 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ДОО</a:t>
            </a:r>
            <a:r>
              <a:rPr sz="1600" dirty="0">
                <a:latin typeface="Tahoma"/>
                <a:cs typeface="Tahoma"/>
              </a:rPr>
              <a:t>. </a:t>
            </a:r>
            <a:r>
              <a:rPr sz="1600" spc="-5" dirty="0">
                <a:latin typeface="Tahoma"/>
                <a:cs typeface="Tahoma"/>
              </a:rPr>
              <a:t>В </a:t>
            </a:r>
            <a:r>
              <a:rPr sz="1600" dirty="0">
                <a:latin typeface="Tahoma"/>
                <a:cs typeface="Tahoma"/>
              </a:rPr>
              <a:t>ФОП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уточнена оптимальная периодичность </a:t>
            </a:r>
            <a:r>
              <a:rPr sz="1600" spc="-5" dirty="0">
                <a:latin typeface="Tahoma"/>
                <a:cs typeface="Tahoma"/>
              </a:rPr>
              <a:t>– </a:t>
            </a:r>
            <a:r>
              <a:rPr sz="1600" spc="-10" dirty="0">
                <a:latin typeface="Tahoma"/>
                <a:cs typeface="Tahoma"/>
              </a:rPr>
              <a:t>дважды </a:t>
            </a:r>
            <a:r>
              <a:rPr sz="1600" spc="-5" dirty="0">
                <a:latin typeface="Tahoma"/>
                <a:cs typeface="Tahoma"/>
              </a:rPr>
              <a:t>в </a:t>
            </a:r>
            <a:r>
              <a:rPr sz="1600" spc="-10" dirty="0">
                <a:latin typeface="Tahoma"/>
                <a:cs typeface="Tahoma"/>
              </a:rPr>
              <a:t>года </a:t>
            </a:r>
            <a:r>
              <a:rPr sz="1600" spc="-5" dirty="0">
                <a:latin typeface="Tahoma"/>
                <a:cs typeface="Tahoma"/>
              </a:rPr>
              <a:t> (стартовая, с </a:t>
            </a:r>
            <a:r>
              <a:rPr sz="1600" dirty="0">
                <a:latin typeface="Tahoma"/>
                <a:cs typeface="Tahoma"/>
              </a:rPr>
              <a:t>учетом </a:t>
            </a:r>
            <a:r>
              <a:rPr sz="1600" spc="-5" dirty="0">
                <a:latin typeface="Tahoma"/>
                <a:cs typeface="Tahoma"/>
              </a:rPr>
              <a:t>адаптационно периода, и заключительная на этапе освоения 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содержания программы </a:t>
            </a:r>
            <a:r>
              <a:rPr sz="1600" dirty="0">
                <a:latin typeface="Tahoma"/>
                <a:cs typeface="Tahoma"/>
              </a:rPr>
              <a:t>возрастной </a:t>
            </a:r>
            <a:r>
              <a:rPr sz="1600" spc="-5" dirty="0">
                <a:latin typeface="Tahoma"/>
                <a:cs typeface="Tahoma"/>
              </a:rPr>
              <a:t>группой). Присутствуют 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уточнения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об основном 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методе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(наблюдении),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 других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малоформализованных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методах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и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методиках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педагогической</a:t>
            </a:r>
            <a:r>
              <a:rPr sz="1600" spc="4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диагностики,</a:t>
            </a:r>
            <a:r>
              <a:rPr sz="1600" spc="4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а</a:t>
            </a:r>
            <a:r>
              <a:rPr sz="1600" spc="1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также</a:t>
            </a:r>
            <a:r>
              <a:rPr sz="1600" spc="1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об</a:t>
            </a:r>
            <a:r>
              <a:rPr sz="1600" spc="1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индикаторах</a:t>
            </a:r>
            <a:r>
              <a:rPr sz="1600" spc="3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оценки</a:t>
            </a:r>
            <a:r>
              <a:rPr sz="1600" spc="2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наблюдаемых</a:t>
            </a:r>
            <a:r>
              <a:rPr sz="1600" spc="2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фактов</a:t>
            </a:r>
            <a:endParaRPr sz="1600">
              <a:latin typeface="Tahoma"/>
              <a:cs typeface="Tahoma"/>
            </a:endParaRPr>
          </a:p>
          <a:p>
            <a:pPr marL="12700" marR="5715" algn="just">
              <a:lnSpc>
                <a:spcPct val="100000"/>
              </a:lnSpc>
              <a:spcBef>
                <a:spcPts val="600"/>
              </a:spcBef>
            </a:pPr>
            <a:r>
              <a:rPr sz="1600" spc="-5" dirty="0">
                <a:latin typeface="Tahoma"/>
                <a:cs typeface="Tahoma"/>
              </a:rPr>
              <a:t>- Проведение психологической диагностики определяется положениями ФГОС ДО </a:t>
            </a:r>
            <a:r>
              <a:rPr sz="1600" dirty="0">
                <a:latin typeface="Tahoma"/>
                <a:cs typeface="Tahoma"/>
              </a:rPr>
              <a:t>(п. </a:t>
            </a:r>
            <a:r>
              <a:rPr sz="1600" spc="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3.2.3)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65277" y="2042925"/>
            <a:ext cx="217804" cy="1753870"/>
          </a:xfrm>
          <a:prstGeom prst="rect">
            <a:avLst/>
          </a:prstGeom>
        </p:spPr>
        <p:txBody>
          <a:bodyPr vert="horz" wrap="square" lIns="0" tIns="2057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20"/>
              </a:spcBef>
            </a:pPr>
            <a:r>
              <a:rPr sz="4400" b="1" dirty="0">
                <a:solidFill>
                  <a:srgbClr val="FF0000"/>
                </a:solidFill>
                <a:latin typeface="Tahoma"/>
                <a:cs typeface="Tahoma"/>
              </a:rPr>
              <a:t>!</a:t>
            </a:r>
            <a:endParaRPr sz="4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520"/>
              </a:spcBef>
            </a:pPr>
            <a:r>
              <a:rPr sz="4400" b="1" dirty="0">
                <a:solidFill>
                  <a:srgbClr val="FF0000"/>
                </a:solidFill>
                <a:latin typeface="Tahoma"/>
                <a:cs typeface="Tahoma"/>
              </a:rPr>
              <a:t>!</a:t>
            </a:r>
            <a:endParaRPr sz="4400">
              <a:latin typeface="Tahoma"/>
              <a:cs typeface="Tahoma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1836" y="509016"/>
            <a:ext cx="327660" cy="32766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1836" y="1589532"/>
            <a:ext cx="327660" cy="32766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1836" y="4293108"/>
            <a:ext cx="327660" cy="327660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239674" y="4756150"/>
            <a:ext cx="21717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b="1" dirty="0">
                <a:solidFill>
                  <a:srgbClr val="FF0000"/>
                </a:solidFill>
                <a:latin typeface="Tahoma"/>
                <a:cs typeface="Tahoma"/>
              </a:rPr>
              <a:t>!</a:t>
            </a:r>
            <a:endParaRPr sz="4400">
              <a:latin typeface="Tahoma"/>
              <a:cs typeface="Tahoma"/>
            </a:endParaRPr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1836" y="6341364"/>
            <a:ext cx="327660" cy="32765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3745</Words>
  <Application>Microsoft Office PowerPoint</Application>
  <PresentationFormat>Экран (4:3)</PresentationFormat>
  <Paragraphs>477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Office Theme</vt:lpstr>
      <vt:lpstr>Нормативная база перехода на ФОП ДО  на федеральном уровне:</vt:lpstr>
      <vt:lpstr>Презентация PowerPoint</vt:lpstr>
      <vt:lpstr>Ключевые изменения во ФГОС ДО:</vt:lpstr>
      <vt:lpstr>ФОП ДО соответствует ФГОС ДО</vt:lpstr>
      <vt:lpstr>Презентация PowerPoint</vt:lpstr>
      <vt:lpstr>Особенности структуры ФОП ДО</vt:lpstr>
      <vt:lpstr>Особенности содержания ФОП ДО</vt:lpstr>
      <vt:lpstr>Целевой раздел:</vt:lpstr>
      <vt:lpstr>Презентация PowerPoint</vt:lpstr>
      <vt:lpstr>Презентация PowerPoint</vt:lpstr>
      <vt:lpstr>Презентация PowerPoint</vt:lpstr>
      <vt:lpstr>Презентация PowerPoint</vt:lpstr>
      <vt:lpstr>Организационный раздел:</vt:lpstr>
      <vt:lpstr>ООП ДО разрабатывается и утверждается  ДОО самостоятельно</vt:lpstr>
      <vt:lpstr>Презентация PowerPoint</vt:lpstr>
      <vt:lpstr>Заявлено, что Министерство просвещения  Российской Федерации будет реализовывать  организационно-методическое  сопровождение реализации ФОП</vt:lpstr>
      <vt:lpstr>ВАЖНО:</vt:lpstr>
      <vt:lpstr>Порядок действий ДОО в переходный период:  основные этапы, управленческие решения и методические шаги</vt:lpstr>
      <vt:lpstr>Презентация PowerPoint</vt:lpstr>
      <vt:lpstr>Вариант дорожной карты (продолжение)</vt:lpstr>
      <vt:lpstr>Вариант дорожной карты (продолжение)</vt:lpstr>
      <vt:lpstr>Способ действий: 2 возможных пути</vt:lpstr>
      <vt:lpstr>Давайте работать вместе. У нас все получится!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Михайлова, Татьяна Александровна</dc:creator>
  <cp:lastModifiedBy>Мария Генаш</cp:lastModifiedBy>
  <cp:revision>2</cp:revision>
  <dcterms:created xsi:type="dcterms:W3CDTF">2023-11-17T07:02:38Z</dcterms:created>
  <dcterms:modified xsi:type="dcterms:W3CDTF">2023-11-17T09:31:54Z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2023-02-20T00:00:00Z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2023-11-17T00:00:00Z</vt:filetime>
  </property>
</Properties>
</file>